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comments+xml" PartName="/ppt/comments/comment2.xml"/>
  <Override ContentType="application/vnd.openxmlformats-officedocument.presentationml.comments+xml" PartName="/ppt/comments/comment3.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Lst>
  <p:sldSz cy="5143500" cx="9144000"/>
  <p:notesSz cx="6858000" cy="9144000"/>
  <p:embeddedFontLst>
    <p:embeddedFont>
      <p:font typeface="Montserrat"/>
      <p:regular r:id="rId28"/>
      <p:bold r:id="rId29"/>
      <p:italic r:id="rId30"/>
      <p:boldItalic r:id="rId31"/>
    </p:embeddedFont>
    <p:embeddedFont>
      <p:font typeface="Lato"/>
      <p:regular r:id="rId32"/>
      <p:bold r:id="rId33"/>
      <p:italic r:id="rId34"/>
      <p:boldItalic r:id="rId35"/>
    </p:embeddedFont>
    <p:embeddedFont>
      <p:font typeface="Helvetica Neue"/>
      <p:regular r:id="rId36"/>
      <p:bold r:id="rId37"/>
      <p:italic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4" name="Christian Vogler"/>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commentAuthors" Target="commentAuthor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font" Target="fonts/Montserrat-regular.fntdata"/><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Montserrat-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Montserrat-boldItalic.fntdata"/><Relationship Id="rId30" Type="http://schemas.openxmlformats.org/officeDocument/2006/relationships/font" Target="fonts/Montserrat-italic.fntdata"/><Relationship Id="rId11" Type="http://schemas.openxmlformats.org/officeDocument/2006/relationships/slide" Target="slides/slide5.xml"/><Relationship Id="rId33" Type="http://schemas.openxmlformats.org/officeDocument/2006/relationships/font" Target="fonts/Lato-bold.fntdata"/><Relationship Id="rId10" Type="http://schemas.openxmlformats.org/officeDocument/2006/relationships/slide" Target="slides/slide4.xml"/><Relationship Id="rId32" Type="http://schemas.openxmlformats.org/officeDocument/2006/relationships/font" Target="fonts/Lato-regular.fntdata"/><Relationship Id="rId13" Type="http://schemas.openxmlformats.org/officeDocument/2006/relationships/slide" Target="slides/slide7.xml"/><Relationship Id="rId35" Type="http://schemas.openxmlformats.org/officeDocument/2006/relationships/font" Target="fonts/Lato-boldItalic.fntdata"/><Relationship Id="rId12" Type="http://schemas.openxmlformats.org/officeDocument/2006/relationships/slide" Target="slides/slide6.xml"/><Relationship Id="rId34" Type="http://schemas.openxmlformats.org/officeDocument/2006/relationships/font" Target="fonts/Lato-italic.fntdata"/><Relationship Id="rId15" Type="http://schemas.openxmlformats.org/officeDocument/2006/relationships/slide" Target="slides/slide9.xml"/><Relationship Id="rId37" Type="http://schemas.openxmlformats.org/officeDocument/2006/relationships/font" Target="fonts/HelveticaNeue-bold.fntdata"/><Relationship Id="rId14" Type="http://schemas.openxmlformats.org/officeDocument/2006/relationships/slide" Target="slides/slide8.xml"/><Relationship Id="rId36" Type="http://schemas.openxmlformats.org/officeDocument/2006/relationships/font" Target="fonts/HelveticaNeue-regular.fntdata"/><Relationship Id="rId17" Type="http://schemas.openxmlformats.org/officeDocument/2006/relationships/slide" Target="slides/slide11.xml"/><Relationship Id="rId39" Type="http://schemas.openxmlformats.org/officeDocument/2006/relationships/font" Target="fonts/HelveticaNeue-boldItalic.fntdata"/><Relationship Id="rId16" Type="http://schemas.openxmlformats.org/officeDocument/2006/relationships/slide" Target="slides/slide10.xml"/><Relationship Id="rId38" Type="http://schemas.openxmlformats.org/officeDocument/2006/relationships/font" Target="fonts/HelveticaNeue-italic.fntdata"/><Relationship Id="rId19" Type="http://schemas.openxmlformats.org/officeDocument/2006/relationships/slide" Target="slides/slide13.xml"/><Relationship Id="rId18" Type="http://schemas.openxmlformats.org/officeDocument/2006/relationships/slide" Target="slides/slide12.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1-07-29T15:07:38.620">
    <p:pos x="860" y="651"/>
    <p:text>Change to past tense - participants viewed ...
Also add a sentence at the bottom that you calculated the correlation of participant ratings with WER and ACE.</p:text>
  </p:cm>
</p:cmLst>
</file>

<file path=ppt/comments/comment2.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2" dt="2021-07-29T15:13:17.173">
    <p:pos x="908" y="2573"/>
    <p:text>We expected stronger correlations between participants ratings and the WER and ACE scores, but responses are ...</p:text>
  </p:cm>
</p:cmLst>
</file>

<file path=ppt/comments/comment3.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3" dt="2021-07-29T15:14:42.241">
    <p:pos x="817" y="823"/>
    <p:text>ACE was slightly worse than WER in Q1, but the difference was not statistically significant</p:text>
  </p:cm>
  <p:cm authorId="0" idx="4" dt="2021-07-29T15:14:42.241">
    <p:pos x="817" y="823"/>
    <p:text>Did you have a stat sig difference for Q2? Either way you should mention that</p:text>
  </p:cm>
</p:cmLst>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Dylan</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e67bebfaab_0_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e67bebfaab_0_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Tian</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e562313afa_0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e562313afa_0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Tian</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e67bebfaab_0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e67bebfaab_0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Tian</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e67bebfaab_0_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e67bebfaab_0_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Tian</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e67bebfaab_0_1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e67bebfaab_0_1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Tian</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e67bebfaab_0_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e67bebfaab_0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Tian</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e67bebfaab_0_2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e67bebfaab_0_2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Tian</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e67bebfaab_0_1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e67bebfaab_0_1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Tian</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e60d497587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e60d497587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t>Tian</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e60d497587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e60d497587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rgbClr val="434343"/>
                </a:solidFill>
                <a:latin typeface="Helvetica Neue"/>
                <a:ea typeface="Helvetica Neue"/>
                <a:cs typeface="Helvetica Neue"/>
                <a:sym typeface="Helvetica Neue"/>
              </a:rPr>
              <a:t>Dylan</a:t>
            </a:r>
            <a:endParaRPr sz="1200">
              <a:solidFill>
                <a:srgbClr val="434343"/>
              </a:solidFill>
              <a:latin typeface="Helvetica Neue"/>
              <a:ea typeface="Helvetica Neue"/>
              <a:cs typeface="Helvetica Neue"/>
              <a:sym typeface="Helvetica Neue"/>
            </a:endParaRPr>
          </a:p>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Helvetica Neue"/>
                <a:ea typeface="Helvetica Neue"/>
                <a:cs typeface="Helvetica Neue"/>
                <a:sym typeface="Helvetica Neue"/>
              </a:rPr>
              <a:t>scores that the participants give don't necessarily define quality, not a guaranteed accurate measure</a:t>
            </a:r>
            <a:endParaRPr sz="1200">
              <a:solidFill>
                <a:schemeClr val="dk1"/>
              </a:solidFill>
              <a:latin typeface="Helvetica Neue"/>
              <a:ea typeface="Helvetica Neue"/>
              <a:cs typeface="Helvetica Neue"/>
              <a:sym typeface="Helvetica Neue"/>
            </a:endParaRPr>
          </a:p>
          <a:p>
            <a:pPr indent="0" lvl="0" marL="0" rtl="0" algn="l">
              <a:lnSpc>
                <a:spcPct val="115000"/>
              </a:lnSpc>
              <a:spcBef>
                <a:spcPts val="0"/>
              </a:spcBef>
              <a:spcAft>
                <a:spcPts val="0"/>
              </a:spcAft>
              <a:buClr>
                <a:schemeClr val="dk1"/>
              </a:buClr>
              <a:buSzPts val="1100"/>
              <a:buFont typeface="Arial"/>
              <a:buNone/>
            </a:pPr>
            <a:r>
              <a:rPr lang="en" sz="1200">
                <a:solidFill>
                  <a:srgbClr val="434343"/>
                </a:solidFill>
                <a:latin typeface="Helvetica Neue"/>
                <a:ea typeface="Helvetica Neue"/>
                <a:cs typeface="Helvetica Neue"/>
                <a:sym typeface="Helvetica Neue"/>
              </a:rPr>
              <a:t>- </a:t>
            </a:r>
            <a:r>
              <a:rPr lang="en" sz="1200">
                <a:solidFill>
                  <a:srgbClr val="434343"/>
                </a:solidFill>
                <a:highlight>
                  <a:srgbClr val="FFFF00"/>
                </a:highlight>
                <a:latin typeface="Helvetica Neue"/>
                <a:ea typeface="Helvetica Neue"/>
                <a:cs typeface="Helvetica Neue"/>
                <a:sym typeface="Helvetica Neue"/>
              </a:rPr>
              <a:t>How should future studies expand on your study?</a:t>
            </a:r>
            <a:r>
              <a:rPr lang="en" sz="1200">
                <a:solidFill>
                  <a:srgbClr val="434343"/>
                </a:solidFill>
                <a:latin typeface="Helvetica Neue"/>
                <a:ea typeface="Helvetica Neue"/>
                <a:cs typeface="Helvetica Neue"/>
                <a:sym typeface="Helvetica Neue"/>
              </a:rPr>
              <a:t> What else should future research look at? </a:t>
            </a:r>
            <a:endParaRPr sz="1200">
              <a:solidFill>
                <a:srgbClr val="434343"/>
              </a:solidFill>
              <a:latin typeface="Helvetica Neue"/>
              <a:ea typeface="Helvetica Neue"/>
              <a:cs typeface="Helvetica Neue"/>
              <a:sym typeface="Helvetica Neue"/>
            </a:endParaRPr>
          </a:p>
          <a:p>
            <a:pPr indent="0" lvl="0" marL="0" rtl="0" algn="l">
              <a:lnSpc>
                <a:spcPct val="115000"/>
              </a:lnSpc>
              <a:spcBef>
                <a:spcPts val="0"/>
              </a:spcBef>
              <a:spcAft>
                <a:spcPts val="0"/>
              </a:spcAft>
              <a:buClr>
                <a:schemeClr val="dk1"/>
              </a:buClr>
              <a:buSzPts val="1100"/>
              <a:buFont typeface="Arial"/>
              <a:buNone/>
            </a:pPr>
            <a:r>
              <a:rPr lang="en" sz="1200">
                <a:solidFill>
                  <a:srgbClr val="434343"/>
                </a:solidFill>
                <a:latin typeface="Helvetica Neue"/>
                <a:ea typeface="Helvetica Neue"/>
                <a:cs typeface="Helvetica Neue"/>
                <a:sym typeface="Helvetica Neue"/>
              </a:rPr>
              <a:t>- What is the</a:t>
            </a:r>
            <a:r>
              <a:rPr b="1" lang="en" sz="1200">
                <a:solidFill>
                  <a:srgbClr val="FF0000"/>
                </a:solidFill>
                <a:latin typeface="Helvetica Neue"/>
                <a:ea typeface="Helvetica Neue"/>
                <a:cs typeface="Helvetica Neue"/>
                <a:sym typeface="Helvetica Neue"/>
              </a:rPr>
              <a:t> significance of your study in the grand scheme of things</a:t>
            </a:r>
            <a:r>
              <a:rPr lang="en" sz="1200">
                <a:solidFill>
                  <a:srgbClr val="434343"/>
                </a:solidFill>
                <a:latin typeface="Helvetica Neue"/>
                <a:ea typeface="Helvetica Neue"/>
                <a:cs typeface="Helvetica Neue"/>
                <a:sym typeface="Helvetica Neue"/>
              </a:rPr>
              <a:t>? Why are your findings important? </a:t>
            </a:r>
            <a:endParaRPr sz="1200">
              <a:solidFill>
                <a:srgbClr val="434343"/>
              </a:solidFill>
              <a:latin typeface="Helvetica Neue"/>
              <a:ea typeface="Helvetica Neue"/>
              <a:cs typeface="Helvetica Neue"/>
              <a:sym typeface="Helvetica Neue"/>
            </a:endParaRPr>
          </a:p>
          <a:p>
            <a:pPr indent="0" lvl="0" marL="0" rtl="0" algn="l">
              <a:lnSpc>
                <a:spcPct val="115000"/>
              </a:lnSpc>
              <a:spcBef>
                <a:spcPts val="0"/>
              </a:spcBef>
              <a:spcAft>
                <a:spcPts val="0"/>
              </a:spcAft>
              <a:buClr>
                <a:schemeClr val="dk1"/>
              </a:buClr>
              <a:buSzPts val="1100"/>
              <a:buFont typeface="Arial"/>
              <a:buNone/>
            </a:pPr>
            <a:r>
              <a:rPr lang="en" sz="1200">
                <a:solidFill>
                  <a:srgbClr val="434343"/>
                </a:solidFill>
                <a:latin typeface="Helvetica Neue"/>
                <a:ea typeface="Helvetica Neue"/>
                <a:cs typeface="Helvetica Neue"/>
                <a:sym typeface="Helvetica Neue"/>
              </a:rPr>
              <a:t>- Limitations </a:t>
            </a:r>
            <a:endParaRPr sz="1200">
              <a:solidFill>
                <a:srgbClr val="434343"/>
              </a:solidFill>
              <a:latin typeface="Helvetica Neue"/>
              <a:ea typeface="Helvetica Neue"/>
              <a:cs typeface="Helvetica Neue"/>
              <a:sym typeface="Helvetica Neue"/>
            </a:endParaRPr>
          </a:p>
          <a:p>
            <a:pPr indent="0" lvl="0" marL="0" rtl="0" algn="l">
              <a:lnSpc>
                <a:spcPct val="115000"/>
              </a:lnSpc>
              <a:spcBef>
                <a:spcPts val="0"/>
              </a:spcBef>
              <a:spcAft>
                <a:spcPts val="0"/>
              </a:spcAft>
              <a:buClr>
                <a:schemeClr val="dk1"/>
              </a:buClr>
              <a:buSzPts val="1100"/>
              <a:buFont typeface="Arial"/>
              <a:buNone/>
            </a:pPr>
            <a:r>
              <a:rPr lang="en" sz="1200">
                <a:solidFill>
                  <a:srgbClr val="434343"/>
                </a:solidFill>
                <a:highlight>
                  <a:srgbClr val="FFFF00"/>
                </a:highlight>
                <a:latin typeface="Helvetica Neue"/>
                <a:ea typeface="Helvetica Neue"/>
                <a:cs typeface="Helvetica Neue"/>
                <a:sym typeface="Helvetica Neue"/>
              </a:rPr>
              <a:t>- No study is perfect, what is missing from your study and what could it have benefitted from? </a:t>
            </a:r>
            <a:endParaRPr sz="1200">
              <a:solidFill>
                <a:srgbClr val="434343"/>
              </a:solidFill>
              <a:highlight>
                <a:srgbClr val="FFFF00"/>
              </a:highlight>
              <a:latin typeface="Helvetica Neue"/>
              <a:ea typeface="Helvetica Neue"/>
              <a:cs typeface="Helvetica Neue"/>
              <a:sym typeface="Helvetica Neue"/>
            </a:endParaRPr>
          </a:p>
          <a:p>
            <a:pPr indent="0" lvl="0" marL="0" rtl="0" algn="l">
              <a:lnSpc>
                <a:spcPct val="115000"/>
              </a:lnSpc>
              <a:spcBef>
                <a:spcPts val="0"/>
              </a:spcBef>
              <a:spcAft>
                <a:spcPts val="0"/>
              </a:spcAft>
              <a:buClr>
                <a:schemeClr val="dk1"/>
              </a:buClr>
              <a:buSzPts val="1100"/>
              <a:buFont typeface="Arial"/>
              <a:buNone/>
            </a:pPr>
            <a:r>
              <a:rPr lang="en" sz="1200">
                <a:solidFill>
                  <a:srgbClr val="434343"/>
                </a:solidFill>
                <a:latin typeface="Helvetica Neue"/>
                <a:ea typeface="Helvetica Neue"/>
                <a:cs typeface="Helvetica Neue"/>
                <a:sym typeface="Helvetica Neue"/>
              </a:rPr>
              <a:t>- Typically at the end of your conclusion </a:t>
            </a:r>
            <a:endParaRPr sz="1200">
              <a:solidFill>
                <a:srgbClr val="434343"/>
              </a:solidFill>
              <a:latin typeface="Helvetica Neue"/>
              <a:ea typeface="Helvetica Neue"/>
              <a:cs typeface="Helvetica Neue"/>
              <a:sym typeface="Helvetica Neue"/>
            </a:endParaRPr>
          </a:p>
          <a:p>
            <a:pPr indent="0" lvl="0" marL="0" rtl="0" algn="l">
              <a:lnSpc>
                <a:spcPct val="115000"/>
              </a:lnSpc>
              <a:spcBef>
                <a:spcPts val="0"/>
              </a:spcBef>
              <a:spcAft>
                <a:spcPts val="0"/>
              </a:spcAft>
              <a:buClr>
                <a:schemeClr val="dk1"/>
              </a:buClr>
              <a:buSzPts val="1100"/>
              <a:buFont typeface="Arial"/>
              <a:buNone/>
            </a:pPr>
            <a:r>
              <a:rPr lang="en" sz="1200">
                <a:solidFill>
                  <a:srgbClr val="434343"/>
                </a:solidFill>
                <a:latin typeface="Helvetica Neue"/>
                <a:ea typeface="Helvetica Neue"/>
                <a:cs typeface="Helvetica Neue"/>
                <a:sym typeface="Helvetica Neue"/>
              </a:rPr>
              <a:t>- you can create a sub-heading for limitations.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e65faf304b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e65faf304b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Dylan</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e60d497587_0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e60d497587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rgbClr val="434343"/>
                </a:solidFill>
                <a:latin typeface="Helvetica Neue"/>
                <a:ea typeface="Helvetica Neue"/>
                <a:cs typeface="Helvetica Neue"/>
                <a:sym typeface="Helvetica Neue"/>
              </a:rPr>
              <a:t>Dylan</a:t>
            </a:r>
            <a:endParaRPr sz="1200">
              <a:solidFill>
                <a:srgbClr val="434343"/>
              </a:solidFill>
              <a:latin typeface="Helvetica Neue"/>
              <a:ea typeface="Helvetica Neue"/>
              <a:cs typeface="Helvetica Neue"/>
              <a:sym typeface="Helvetica Neue"/>
            </a:endParaRPr>
          </a:p>
          <a:p>
            <a:pPr indent="0" lvl="0" marL="0" rtl="0" algn="l">
              <a:lnSpc>
                <a:spcPct val="115000"/>
              </a:lnSpc>
              <a:spcBef>
                <a:spcPts val="0"/>
              </a:spcBef>
              <a:spcAft>
                <a:spcPts val="0"/>
              </a:spcAft>
              <a:buClr>
                <a:schemeClr val="dk1"/>
              </a:buClr>
              <a:buSzPts val="1100"/>
              <a:buFont typeface="Arial"/>
              <a:buNone/>
            </a:pPr>
            <a:r>
              <a:rPr lang="en" sz="1200">
                <a:solidFill>
                  <a:srgbClr val="434343"/>
                </a:solidFill>
                <a:latin typeface="Helvetica Neue"/>
                <a:ea typeface="Helvetica Neue"/>
                <a:cs typeface="Helvetica Neue"/>
                <a:sym typeface="Helvetica Neue"/>
              </a:rPr>
              <a:t>Conclusion: Drive home your main findings here in a concluding paragraph or two. Discuss/reiterate the significance of this research: what should people do with this information? Include call to action.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e67bebfaab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e67bebfaab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None</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e65faf304b_0_5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e65faf304b_0_5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Dylan</a:t>
            </a:r>
            <a:endParaRPr/>
          </a:p>
          <a:p>
            <a:pPr indent="0" lvl="0" marL="0" rtl="0" algn="l">
              <a:spcBef>
                <a:spcPts val="0"/>
              </a:spcBef>
              <a:spcAft>
                <a:spcPts val="0"/>
              </a:spcAft>
              <a:buNone/>
            </a:pPr>
            <a:r>
              <a:rPr lang="en"/>
              <a:t>Verbatim is regular conversation captioning </a:t>
            </a:r>
            <a:endParaRPr/>
          </a:p>
          <a:p>
            <a:pPr indent="0" lvl="0" marL="0" rtl="0" algn="l">
              <a:spcBef>
                <a:spcPts val="0"/>
              </a:spcBef>
              <a:spcAft>
                <a:spcPts val="0"/>
              </a:spcAft>
              <a:buNone/>
            </a:pPr>
            <a:r>
              <a:rPr lang="en"/>
              <a:t>Edited is shorter version to speed up. </a:t>
            </a:r>
            <a:endParaRPr/>
          </a:p>
          <a:p>
            <a:pPr indent="0" lvl="0" marL="0" rtl="0" algn="l">
              <a:spcBef>
                <a:spcPts val="0"/>
              </a:spcBef>
              <a:spcAft>
                <a:spcPts val="0"/>
              </a:spcAft>
              <a:buNone/>
            </a:pPr>
            <a:r>
              <a:rPr lang="en"/>
              <a:t>Literacy is able to read and write</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e65faf304b_0_4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e65faf304b_0_4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tian</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e65faf304b_0_1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e65faf304b_0_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Dylan</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e562313af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e562313af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Dylan</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e65faf304b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e65faf304b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Dylan</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e65faf304b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e65faf304b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Tian</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e67bebfaab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e67bebfaab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200">
                <a:solidFill>
                  <a:srgbClr val="1B212C"/>
                </a:solidFill>
                <a:latin typeface="Helvetica Neue"/>
                <a:ea typeface="Helvetica Neue"/>
                <a:cs typeface="Helvetica Neue"/>
                <a:sym typeface="Helvetica Neue"/>
              </a:rPr>
              <a:t>Dylan</a:t>
            </a:r>
            <a:endParaRPr sz="1200">
              <a:solidFill>
                <a:srgbClr val="1B212C"/>
              </a:solidFill>
              <a:latin typeface="Helvetica Neue"/>
              <a:ea typeface="Helvetica Neue"/>
              <a:cs typeface="Helvetica Neue"/>
              <a:sym typeface="Helvetica Neue"/>
            </a:endParaRPr>
          </a:p>
          <a:p>
            <a:pPr indent="0" lvl="0" marL="0" rtl="0" algn="l">
              <a:spcBef>
                <a:spcPts val="0"/>
              </a:spcBef>
              <a:spcAft>
                <a:spcPts val="0"/>
              </a:spcAft>
              <a:buClr>
                <a:schemeClr val="dk1"/>
              </a:buClr>
              <a:buSzPts val="1100"/>
              <a:buFont typeface="Arial"/>
              <a:buNone/>
            </a:pPr>
            <a:r>
              <a:rPr lang="en" sz="1200">
                <a:solidFill>
                  <a:schemeClr val="dk1"/>
                </a:solidFill>
                <a:latin typeface="Helvetica Neue"/>
                <a:ea typeface="Helvetica Neue"/>
                <a:cs typeface="Helvetica Neue"/>
                <a:sym typeface="Helvetica Neue"/>
              </a:rPr>
              <a:t>higher score means the captions have higher quality</a:t>
            </a:r>
            <a:endParaRPr sz="1200">
              <a:solidFill>
                <a:schemeClr val="dk1"/>
              </a:solidFill>
              <a:latin typeface="Helvetica Neue"/>
              <a:ea typeface="Helvetica Neue"/>
              <a:cs typeface="Helvetica Neue"/>
              <a:sym typeface="Helvetica Neue"/>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comments" Target="../comments/comment2.xml"/><Relationship Id="rId4" Type="http://schemas.openxmlformats.org/officeDocument/2006/relationships/image" Target="../media/image9.png"/><Relationship Id="rId5"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3.png"/><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comments" Target="../comments/commen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4.png"/><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comments" Target="../comments/commen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0.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489075" y="943875"/>
            <a:ext cx="5017500" cy="15789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Caption Metrics - </a:t>
            </a:r>
            <a:r>
              <a:rPr lang="en"/>
              <a:t>comparing caption metrics to user ratings of captions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35" name="Google Shape;135;p13"/>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Tian Wells &amp; Dylan Christoffels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01" name="Shape 201"/>
        <p:cNvGrpSpPr/>
        <p:nvPr/>
      </p:nvGrpSpPr>
      <p:grpSpPr>
        <a:xfrm>
          <a:off x="0" y="0"/>
          <a:ext cx="0" cy="0"/>
          <a:chOff x="0" y="0"/>
          <a:chExt cx="0" cy="0"/>
        </a:xfrm>
      </p:grpSpPr>
      <p:sp>
        <p:nvSpPr>
          <p:cNvPr id="202" name="Google Shape;202;p22"/>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Comparing Metrics Data with Study Averages</a:t>
            </a:r>
            <a:endParaRPr/>
          </a:p>
        </p:txBody>
      </p:sp>
      <p:pic>
        <p:nvPicPr>
          <p:cNvPr id="203" name="Google Shape;203;p22"/>
          <p:cNvPicPr preferRelativeResize="0"/>
          <p:nvPr/>
        </p:nvPicPr>
        <p:blipFill>
          <a:blip r:embed="rId3">
            <a:alphaModFix/>
          </a:blip>
          <a:stretch>
            <a:fillRect/>
          </a:stretch>
        </p:blipFill>
        <p:spPr>
          <a:xfrm>
            <a:off x="1982552" y="1089375"/>
            <a:ext cx="5178899" cy="2492900"/>
          </a:xfrm>
          <a:prstGeom prst="rect">
            <a:avLst/>
          </a:prstGeom>
          <a:noFill/>
          <a:ln>
            <a:noFill/>
          </a:ln>
        </p:spPr>
      </p:pic>
      <p:sp>
        <p:nvSpPr>
          <p:cNvPr id="204" name="Google Shape;204;p22"/>
          <p:cNvSpPr txBox="1"/>
          <p:nvPr/>
        </p:nvSpPr>
        <p:spPr>
          <a:xfrm>
            <a:off x="1442700" y="3582275"/>
            <a:ext cx="6258600" cy="10467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lt1"/>
              </a:buClr>
              <a:buSzPts val="1400"/>
              <a:buFont typeface="Lato"/>
              <a:buChar char="●"/>
            </a:pPr>
            <a:r>
              <a:rPr lang="en">
                <a:solidFill>
                  <a:schemeClr val="lt1"/>
                </a:solidFill>
                <a:latin typeface="Lato"/>
                <a:ea typeface="Lato"/>
                <a:cs typeface="Lato"/>
                <a:sym typeface="Lato"/>
              </a:rPr>
              <a:t>Notice WER has higher accuracy scores overall. </a:t>
            </a:r>
            <a:endParaRPr>
              <a:solidFill>
                <a:schemeClr val="lt1"/>
              </a:solidFill>
              <a:latin typeface="Lato"/>
              <a:ea typeface="Lato"/>
              <a:cs typeface="Lato"/>
              <a:sym typeface="Lato"/>
            </a:endParaRPr>
          </a:p>
          <a:p>
            <a:pPr indent="-317500" lvl="0" marL="457200" rtl="0" algn="l">
              <a:spcBef>
                <a:spcPts val="0"/>
              </a:spcBef>
              <a:spcAft>
                <a:spcPts val="0"/>
              </a:spcAft>
              <a:buClr>
                <a:schemeClr val="lt1"/>
              </a:buClr>
              <a:buSzPts val="1400"/>
              <a:buFont typeface="Lato"/>
              <a:buChar char="●"/>
            </a:pPr>
            <a:r>
              <a:rPr lang="en">
                <a:solidFill>
                  <a:schemeClr val="lt1"/>
                </a:solidFill>
                <a:latin typeface="Lato"/>
                <a:ea typeface="Lato"/>
                <a:cs typeface="Lato"/>
                <a:sym typeface="Lato"/>
              </a:rPr>
              <a:t>Q1, regarding caption understanding, has more similar values with WER</a:t>
            </a:r>
            <a:endParaRPr>
              <a:solidFill>
                <a:schemeClr val="lt1"/>
              </a:solidFill>
              <a:latin typeface="Lato"/>
              <a:ea typeface="Lato"/>
              <a:cs typeface="Lato"/>
              <a:sym typeface="Lato"/>
            </a:endParaRPr>
          </a:p>
          <a:p>
            <a:pPr indent="-317500" lvl="0" marL="457200" rtl="0" algn="l">
              <a:spcBef>
                <a:spcPts val="0"/>
              </a:spcBef>
              <a:spcAft>
                <a:spcPts val="0"/>
              </a:spcAft>
              <a:buClr>
                <a:schemeClr val="lt1"/>
              </a:buClr>
              <a:buSzPts val="1400"/>
              <a:buFont typeface="Lato"/>
              <a:buChar char="●"/>
            </a:pPr>
            <a:r>
              <a:rPr lang="en">
                <a:solidFill>
                  <a:schemeClr val="lt1"/>
                </a:solidFill>
                <a:latin typeface="Lato"/>
                <a:ea typeface="Lato"/>
                <a:cs typeface="Lato"/>
                <a:sym typeface="Lato"/>
              </a:rPr>
              <a:t>Clip 5 is an outlier in Q1, because the average user score is closer to ACE than to WER in this instance</a:t>
            </a:r>
            <a:endParaRPr>
              <a:solidFill>
                <a:schemeClr val="lt1"/>
              </a:solidFill>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08" name="Shape 208"/>
        <p:cNvGrpSpPr/>
        <p:nvPr/>
      </p:nvGrpSpPr>
      <p:grpSpPr>
        <a:xfrm>
          <a:off x="0" y="0"/>
          <a:ext cx="0" cy="0"/>
          <a:chOff x="0" y="0"/>
          <a:chExt cx="0" cy="0"/>
        </a:xfrm>
      </p:grpSpPr>
      <p:sp>
        <p:nvSpPr>
          <p:cNvPr id="209" name="Google Shape;209;p23"/>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Comparing Metrics Data with Study Averages</a:t>
            </a:r>
            <a:endParaRPr/>
          </a:p>
        </p:txBody>
      </p:sp>
      <p:pic>
        <p:nvPicPr>
          <p:cNvPr id="210" name="Google Shape;210;p23"/>
          <p:cNvPicPr preferRelativeResize="0"/>
          <p:nvPr/>
        </p:nvPicPr>
        <p:blipFill>
          <a:blip r:embed="rId3">
            <a:alphaModFix/>
          </a:blip>
          <a:stretch>
            <a:fillRect/>
          </a:stretch>
        </p:blipFill>
        <p:spPr>
          <a:xfrm>
            <a:off x="1929597" y="1051175"/>
            <a:ext cx="5284826" cy="2543900"/>
          </a:xfrm>
          <a:prstGeom prst="rect">
            <a:avLst/>
          </a:prstGeom>
          <a:noFill/>
          <a:ln>
            <a:noFill/>
          </a:ln>
        </p:spPr>
      </p:pic>
      <p:sp>
        <p:nvSpPr>
          <p:cNvPr id="211" name="Google Shape;211;p23"/>
          <p:cNvSpPr txBox="1"/>
          <p:nvPr/>
        </p:nvSpPr>
        <p:spPr>
          <a:xfrm>
            <a:off x="2139938" y="3717375"/>
            <a:ext cx="4998900" cy="10467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lt1"/>
              </a:buClr>
              <a:buSzPts val="1400"/>
              <a:buFont typeface="Lato"/>
              <a:buChar char="●"/>
            </a:pPr>
            <a:r>
              <a:rPr lang="en">
                <a:solidFill>
                  <a:schemeClr val="lt1"/>
                </a:solidFill>
                <a:latin typeface="Lato"/>
                <a:ea typeface="Lato"/>
                <a:cs typeface="Lato"/>
                <a:sym typeface="Lato"/>
              </a:rPr>
              <a:t>Same as previous notice that WER </a:t>
            </a:r>
            <a:r>
              <a:rPr lang="en">
                <a:solidFill>
                  <a:schemeClr val="lt1"/>
                </a:solidFill>
                <a:latin typeface="Lato"/>
                <a:ea typeface="Lato"/>
                <a:cs typeface="Lato"/>
                <a:sym typeface="Lato"/>
              </a:rPr>
              <a:t>has a higher accuracy scores overall.</a:t>
            </a:r>
            <a:endParaRPr>
              <a:solidFill>
                <a:schemeClr val="lt1"/>
              </a:solidFill>
              <a:latin typeface="Lato"/>
              <a:ea typeface="Lato"/>
              <a:cs typeface="Lato"/>
              <a:sym typeface="Lato"/>
            </a:endParaRPr>
          </a:p>
          <a:p>
            <a:pPr indent="-317500" lvl="0" marL="457200" rtl="0" algn="l">
              <a:spcBef>
                <a:spcPts val="0"/>
              </a:spcBef>
              <a:spcAft>
                <a:spcPts val="0"/>
              </a:spcAft>
              <a:buClr>
                <a:schemeClr val="lt1"/>
              </a:buClr>
              <a:buSzPts val="1400"/>
              <a:buFont typeface="Lato"/>
              <a:buChar char="●"/>
            </a:pPr>
            <a:r>
              <a:rPr lang="en">
                <a:solidFill>
                  <a:schemeClr val="lt1"/>
                </a:solidFill>
                <a:latin typeface="Lato"/>
                <a:ea typeface="Lato"/>
                <a:cs typeface="Lato"/>
                <a:sym typeface="Lato"/>
              </a:rPr>
              <a:t>Q2, regarding differences between error and accurate captions, has more similar average values with ACE.</a:t>
            </a:r>
            <a:endParaRPr>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24"/>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Comparing Metric Scores with Participant Scores for Question 1</a:t>
            </a:r>
            <a:endParaRPr/>
          </a:p>
        </p:txBody>
      </p:sp>
      <p:pic>
        <p:nvPicPr>
          <p:cNvPr id="217" name="Google Shape;217;p24" title="Chart"/>
          <p:cNvPicPr preferRelativeResize="0"/>
          <p:nvPr/>
        </p:nvPicPr>
        <p:blipFill>
          <a:blip r:embed="rId4">
            <a:alphaModFix/>
          </a:blip>
          <a:stretch>
            <a:fillRect/>
          </a:stretch>
        </p:blipFill>
        <p:spPr>
          <a:xfrm>
            <a:off x="141025" y="1596800"/>
            <a:ext cx="4430975" cy="2272072"/>
          </a:xfrm>
          <a:prstGeom prst="rect">
            <a:avLst/>
          </a:prstGeom>
          <a:noFill/>
          <a:ln>
            <a:noFill/>
          </a:ln>
        </p:spPr>
      </p:pic>
      <p:pic>
        <p:nvPicPr>
          <p:cNvPr id="218" name="Google Shape;218;p24" title="Chart"/>
          <p:cNvPicPr preferRelativeResize="0"/>
          <p:nvPr/>
        </p:nvPicPr>
        <p:blipFill>
          <a:blip r:embed="rId5">
            <a:alphaModFix/>
          </a:blip>
          <a:stretch>
            <a:fillRect/>
          </a:stretch>
        </p:blipFill>
        <p:spPr>
          <a:xfrm>
            <a:off x="4663025" y="1605744"/>
            <a:ext cx="4430975" cy="2254193"/>
          </a:xfrm>
          <a:prstGeom prst="rect">
            <a:avLst/>
          </a:prstGeom>
          <a:noFill/>
          <a:ln>
            <a:noFill/>
          </a:ln>
        </p:spPr>
      </p:pic>
      <p:sp>
        <p:nvSpPr>
          <p:cNvPr id="219" name="Google Shape;219;p24"/>
          <p:cNvSpPr txBox="1"/>
          <p:nvPr/>
        </p:nvSpPr>
        <p:spPr>
          <a:xfrm>
            <a:off x="1442700" y="4085225"/>
            <a:ext cx="62586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solidFill>
                  <a:schemeClr val="lt1"/>
                </a:solidFill>
                <a:latin typeface="Lato"/>
                <a:ea typeface="Lato"/>
                <a:cs typeface="Lato"/>
                <a:sym typeface="Lato"/>
              </a:rPr>
              <a:t>We expected stronger correlations between participants ratings and the WER and ACE sc</a:t>
            </a:r>
            <a:r>
              <a:rPr lang="en" sz="1500">
                <a:solidFill>
                  <a:schemeClr val="lt1"/>
                </a:solidFill>
                <a:latin typeface="Lato"/>
                <a:ea typeface="Lato"/>
                <a:cs typeface="Lato"/>
                <a:sym typeface="Lato"/>
              </a:rPr>
              <a:t>o</a:t>
            </a:r>
            <a:r>
              <a:rPr lang="en" sz="1500">
                <a:solidFill>
                  <a:schemeClr val="lt1"/>
                </a:solidFill>
                <a:latin typeface="Lato"/>
                <a:ea typeface="Lato"/>
                <a:cs typeface="Lato"/>
                <a:sym typeface="Lato"/>
              </a:rPr>
              <a:t>res</a:t>
            </a:r>
            <a:r>
              <a:rPr lang="en" sz="1500">
                <a:solidFill>
                  <a:schemeClr val="lt1"/>
                </a:solidFill>
                <a:latin typeface="Lato"/>
                <a:ea typeface="Lato"/>
                <a:cs typeface="Lato"/>
                <a:sym typeface="Lato"/>
              </a:rPr>
              <a:t> but responses are quite varied. </a:t>
            </a:r>
            <a:endParaRPr sz="1500">
              <a:solidFill>
                <a:schemeClr val="lt1"/>
              </a:solidFill>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25"/>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Comparing Metric Scores with Participant Scores for Question 2</a:t>
            </a:r>
            <a:endParaRPr/>
          </a:p>
        </p:txBody>
      </p:sp>
      <p:pic>
        <p:nvPicPr>
          <p:cNvPr id="225" name="Google Shape;225;p25" title="Chart"/>
          <p:cNvPicPr preferRelativeResize="0"/>
          <p:nvPr/>
        </p:nvPicPr>
        <p:blipFill>
          <a:blip r:embed="rId3">
            <a:alphaModFix/>
          </a:blip>
          <a:stretch>
            <a:fillRect/>
          </a:stretch>
        </p:blipFill>
        <p:spPr>
          <a:xfrm>
            <a:off x="123963" y="1630950"/>
            <a:ext cx="4385450" cy="2245999"/>
          </a:xfrm>
          <a:prstGeom prst="rect">
            <a:avLst/>
          </a:prstGeom>
          <a:noFill/>
          <a:ln>
            <a:noFill/>
          </a:ln>
        </p:spPr>
      </p:pic>
      <p:pic>
        <p:nvPicPr>
          <p:cNvPr id="226" name="Google Shape;226;p25" title="Chart"/>
          <p:cNvPicPr preferRelativeResize="0"/>
          <p:nvPr/>
        </p:nvPicPr>
        <p:blipFill>
          <a:blip r:embed="rId4">
            <a:alphaModFix/>
          </a:blip>
          <a:stretch>
            <a:fillRect/>
          </a:stretch>
        </p:blipFill>
        <p:spPr>
          <a:xfrm>
            <a:off x="4634588" y="1624176"/>
            <a:ext cx="4385451" cy="2228374"/>
          </a:xfrm>
          <a:prstGeom prst="rect">
            <a:avLst/>
          </a:prstGeom>
          <a:noFill/>
          <a:ln>
            <a:noFill/>
          </a:ln>
        </p:spPr>
      </p:pic>
      <p:sp>
        <p:nvSpPr>
          <p:cNvPr id="227" name="Google Shape;227;p25"/>
          <p:cNvSpPr txBox="1"/>
          <p:nvPr/>
        </p:nvSpPr>
        <p:spPr>
          <a:xfrm>
            <a:off x="1533750" y="4109000"/>
            <a:ext cx="60765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solidFill>
                  <a:schemeClr val="lt1"/>
                </a:solidFill>
                <a:latin typeface="Lato"/>
                <a:ea typeface="Lato"/>
                <a:cs typeface="Lato"/>
                <a:sym typeface="Lato"/>
              </a:rPr>
              <a:t>We expected a stronger negative correlation for Q2, but again, responses are varied.</a:t>
            </a:r>
            <a:endParaRPr sz="1500">
              <a:solidFill>
                <a:schemeClr val="lt1"/>
              </a:solidFill>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2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Data and Analysis</a:t>
            </a:r>
            <a:endParaRPr/>
          </a:p>
        </p:txBody>
      </p:sp>
      <p:sp>
        <p:nvSpPr>
          <p:cNvPr id="233" name="Google Shape;233;p26"/>
          <p:cNvSpPr txBox="1"/>
          <p:nvPr>
            <p:ph idx="1" type="body"/>
          </p:nvPr>
        </p:nvSpPr>
        <p:spPr>
          <a:xfrm>
            <a:off x="1297500" y="1307850"/>
            <a:ext cx="7248600" cy="3573900"/>
          </a:xfrm>
          <a:prstGeom prst="rect">
            <a:avLst/>
          </a:prstGeom>
        </p:spPr>
        <p:txBody>
          <a:bodyPr anchorCtr="0" anchor="t" bIns="91425" lIns="91425" spcFirstLastPara="1" rIns="91425" wrap="square" tIns="91425">
            <a:normAutofit fontScale="92500" lnSpcReduction="20000"/>
          </a:bodyPr>
          <a:lstStyle/>
          <a:p>
            <a:pPr indent="0" lvl="0" marL="0" rtl="0" algn="l">
              <a:lnSpc>
                <a:spcPct val="95000"/>
              </a:lnSpc>
              <a:spcBef>
                <a:spcPts val="0"/>
              </a:spcBef>
              <a:spcAft>
                <a:spcPts val="0"/>
              </a:spcAft>
              <a:buNone/>
            </a:pPr>
            <a:r>
              <a:rPr lang="en" sz="1625"/>
              <a:t>The average understanding of the error stimuli clips was 5.37 out of 7 (Q1 data)</a:t>
            </a:r>
            <a:endParaRPr sz="1625"/>
          </a:p>
          <a:p>
            <a:pPr indent="0" lvl="0" marL="0" rtl="0" algn="l">
              <a:lnSpc>
                <a:spcPct val="95000"/>
              </a:lnSpc>
              <a:spcBef>
                <a:spcPts val="700"/>
              </a:spcBef>
              <a:spcAft>
                <a:spcPts val="0"/>
              </a:spcAft>
              <a:buNone/>
            </a:pPr>
            <a:r>
              <a:rPr lang="en" sz="1625"/>
              <a:t>The ACE metric did not perform as well as </a:t>
            </a:r>
            <a:r>
              <a:rPr lang="en" sz="1625"/>
              <a:t>WER with respect to Q1</a:t>
            </a:r>
            <a:r>
              <a:rPr lang="en" sz="1625"/>
              <a:t>, but not significantly</a:t>
            </a:r>
            <a:endParaRPr sz="1625"/>
          </a:p>
          <a:p>
            <a:pPr indent="-324093" lvl="0" marL="457200" rtl="0" algn="l">
              <a:lnSpc>
                <a:spcPct val="95000"/>
              </a:lnSpc>
              <a:spcBef>
                <a:spcPts val="700"/>
              </a:spcBef>
              <a:spcAft>
                <a:spcPts val="0"/>
              </a:spcAft>
              <a:buSzPct val="100000"/>
              <a:buChar char="●"/>
            </a:pPr>
            <a:r>
              <a:rPr lang="en" sz="1625"/>
              <a:t>Q1 responses show that </a:t>
            </a:r>
            <a:r>
              <a:rPr b="1" lang="en" sz="1625"/>
              <a:t>participants mostly understood</a:t>
            </a:r>
            <a:r>
              <a:rPr lang="en" sz="1625"/>
              <a:t> the stimuli</a:t>
            </a:r>
            <a:endParaRPr sz="1625"/>
          </a:p>
          <a:p>
            <a:pPr indent="-324093" lvl="0" marL="457200" rtl="0" algn="l">
              <a:lnSpc>
                <a:spcPct val="95000"/>
              </a:lnSpc>
              <a:spcBef>
                <a:spcPts val="700"/>
              </a:spcBef>
              <a:spcAft>
                <a:spcPts val="0"/>
              </a:spcAft>
              <a:buSzPct val="100000"/>
              <a:buChar char="●"/>
            </a:pPr>
            <a:r>
              <a:rPr lang="en" sz="1625"/>
              <a:t>ACE scored all stimuli relatively low in accuracy</a:t>
            </a:r>
            <a:endParaRPr sz="1625"/>
          </a:p>
          <a:p>
            <a:pPr indent="-324093" lvl="0" marL="457200" rtl="0" algn="l">
              <a:lnSpc>
                <a:spcPct val="95000"/>
              </a:lnSpc>
              <a:spcBef>
                <a:spcPts val="700"/>
              </a:spcBef>
              <a:spcAft>
                <a:spcPts val="0"/>
              </a:spcAft>
              <a:buSzPct val="100000"/>
              <a:buChar char="●"/>
            </a:pPr>
            <a:r>
              <a:rPr lang="en" sz="1625"/>
              <a:t>WER did not penalize errors as greatly and generated higher scores that seemed to slightly improve its performance</a:t>
            </a:r>
            <a:endParaRPr sz="1625"/>
          </a:p>
          <a:p>
            <a:pPr indent="0" lvl="0" marL="0" rtl="0" algn="l">
              <a:lnSpc>
                <a:spcPct val="95000"/>
              </a:lnSpc>
              <a:spcBef>
                <a:spcPts val="700"/>
              </a:spcBef>
              <a:spcAft>
                <a:spcPts val="0"/>
              </a:spcAft>
              <a:buNone/>
            </a:pPr>
            <a:r>
              <a:rPr lang="en" sz="1725"/>
              <a:t>The previous 4 graphs show:</a:t>
            </a:r>
            <a:endParaRPr sz="1725"/>
          </a:p>
          <a:p>
            <a:pPr indent="-329966" lvl="0" marL="457200" rtl="0" algn="l">
              <a:lnSpc>
                <a:spcPct val="95000"/>
              </a:lnSpc>
              <a:spcBef>
                <a:spcPts val="700"/>
              </a:spcBef>
              <a:spcAft>
                <a:spcPts val="0"/>
              </a:spcAft>
              <a:buSzPct val="100000"/>
              <a:buChar char="●"/>
            </a:pPr>
            <a:r>
              <a:rPr lang="en" sz="1725"/>
              <a:t>The left side of both Q1 and Q2 ACE scatterplots show </a:t>
            </a:r>
            <a:r>
              <a:rPr b="1" lang="en" sz="1725"/>
              <a:t>especially low correspondence and high variability.</a:t>
            </a:r>
            <a:endParaRPr b="1" sz="1725"/>
          </a:p>
          <a:p>
            <a:pPr indent="-329966" lvl="0" marL="457200" rtl="0" algn="l">
              <a:lnSpc>
                <a:spcPct val="95000"/>
              </a:lnSpc>
              <a:spcBef>
                <a:spcPts val="700"/>
              </a:spcBef>
              <a:spcAft>
                <a:spcPts val="0"/>
              </a:spcAft>
              <a:buSzPct val="100000"/>
              <a:buChar char="●"/>
            </a:pPr>
            <a:r>
              <a:rPr lang="en" sz="1725"/>
              <a:t>Lower ACE scores have contributed to </a:t>
            </a:r>
            <a:r>
              <a:rPr b="1" lang="en" sz="1725"/>
              <a:t>less correlation between the ACE metric and participant responses in both Q1 and Q2. </a:t>
            </a:r>
            <a:endParaRPr sz="1625"/>
          </a:p>
          <a:p>
            <a:pPr indent="0" lvl="0" marL="457200" rtl="0" algn="l">
              <a:lnSpc>
                <a:spcPct val="95000"/>
              </a:lnSpc>
              <a:spcBef>
                <a:spcPts val="700"/>
              </a:spcBef>
              <a:spcAft>
                <a:spcPts val="0"/>
              </a:spcAft>
              <a:buNone/>
            </a:pPr>
            <a:r>
              <a:t/>
            </a:r>
            <a:endParaRPr b="1" sz="1625"/>
          </a:p>
          <a:p>
            <a:pPr indent="0" lvl="0" marL="0" rtl="0" algn="l">
              <a:lnSpc>
                <a:spcPct val="95000"/>
              </a:lnSpc>
              <a:spcBef>
                <a:spcPts val="700"/>
              </a:spcBef>
              <a:spcAft>
                <a:spcPts val="500"/>
              </a:spcAft>
              <a:buNone/>
            </a:pPr>
            <a:r>
              <a:t/>
            </a:r>
            <a:endParaRPr sz="14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27"/>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Looking at Metric-Participant Score Correlation</a:t>
            </a:r>
            <a:endParaRPr/>
          </a:p>
        </p:txBody>
      </p:sp>
      <p:pic>
        <p:nvPicPr>
          <p:cNvPr id="239" name="Google Shape;239;p27" title="Chart"/>
          <p:cNvPicPr preferRelativeResize="0"/>
          <p:nvPr/>
        </p:nvPicPr>
        <p:blipFill>
          <a:blip r:embed="rId3">
            <a:alphaModFix/>
          </a:blip>
          <a:stretch>
            <a:fillRect/>
          </a:stretch>
        </p:blipFill>
        <p:spPr>
          <a:xfrm>
            <a:off x="1945237" y="972250"/>
            <a:ext cx="5743427" cy="1937851"/>
          </a:xfrm>
          <a:prstGeom prst="rect">
            <a:avLst/>
          </a:prstGeom>
          <a:noFill/>
          <a:ln>
            <a:noFill/>
          </a:ln>
        </p:spPr>
      </p:pic>
      <p:pic>
        <p:nvPicPr>
          <p:cNvPr id="240" name="Google Shape;240;p27" title="Chart"/>
          <p:cNvPicPr preferRelativeResize="0"/>
          <p:nvPr/>
        </p:nvPicPr>
        <p:blipFill>
          <a:blip r:embed="rId4">
            <a:alphaModFix/>
          </a:blip>
          <a:stretch>
            <a:fillRect/>
          </a:stretch>
        </p:blipFill>
        <p:spPr>
          <a:xfrm>
            <a:off x="1945238" y="3028238"/>
            <a:ext cx="5743424" cy="1940112"/>
          </a:xfrm>
          <a:prstGeom prst="rect">
            <a:avLst/>
          </a:prstGeom>
          <a:noFill/>
          <a:ln>
            <a:noFill/>
          </a:ln>
        </p:spPr>
      </p:pic>
      <p:sp>
        <p:nvSpPr>
          <p:cNvPr id="241" name="Google Shape;241;p27"/>
          <p:cNvSpPr txBox="1"/>
          <p:nvPr/>
        </p:nvSpPr>
        <p:spPr>
          <a:xfrm>
            <a:off x="1216825" y="1741075"/>
            <a:ext cx="728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Lato"/>
                <a:ea typeface="Lato"/>
                <a:cs typeface="Lato"/>
                <a:sym typeface="Lato"/>
              </a:rPr>
              <a:t>Q1</a:t>
            </a:r>
            <a:endParaRPr>
              <a:solidFill>
                <a:schemeClr val="lt1"/>
              </a:solidFill>
              <a:latin typeface="Lato"/>
              <a:ea typeface="Lato"/>
              <a:cs typeface="Lato"/>
              <a:sym typeface="Lato"/>
            </a:endParaRPr>
          </a:p>
        </p:txBody>
      </p:sp>
      <p:sp>
        <p:nvSpPr>
          <p:cNvPr id="242" name="Google Shape;242;p27"/>
          <p:cNvSpPr txBox="1"/>
          <p:nvPr/>
        </p:nvSpPr>
        <p:spPr>
          <a:xfrm>
            <a:off x="1216825" y="3798200"/>
            <a:ext cx="728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Lato"/>
                <a:ea typeface="Lato"/>
                <a:cs typeface="Lato"/>
                <a:sym typeface="Lato"/>
              </a:rPr>
              <a:t>Q2</a:t>
            </a:r>
            <a:endParaRPr>
              <a:solidFill>
                <a:schemeClr val="lt1"/>
              </a:solidFill>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2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 Test Analysis</a:t>
            </a:r>
            <a:endParaRPr/>
          </a:p>
        </p:txBody>
      </p:sp>
      <p:sp>
        <p:nvSpPr>
          <p:cNvPr id="248" name="Google Shape;248;p28"/>
          <p:cNvSpPr txBox="1"/>
          <p:nvPr>
            <p:ph idx="1" type="body"/>
          </p:nvPr>
        </p:nvSpPr>
        <p:spPr>
          <a:xfrm>
            <a:off x="1297500" y="1307850"/>
            <a:ext cx="7038900" cy="3437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sz="1600"/>
              <a:t>Two T Tests were performed on the previous data: </a:t>
            </a:r>
            <a:endParaRPr sz="1600"/>
          </a:p>
          <a:p>
            <a:pPr indent="-330200" lvl="0" marL="457200" rtl="0" algn="l">
              <a:spcBef>
                <a:spcPts val="1200"/>
              </a:spcBef>
              <a:spcAft>
                <a:spcPts val="0"/>
              </a:spcAft>
              <a:buSzPts val="1600"/>
              <a:buChar char="●"/>
            </a:pPr>
            <a:r>
              <a:rPr lang="en" sz="1600"/>
              <a:t>One test comparing the WER and ACE correlation data for Q1</a:t>
            </a:r>
            <a:endParaRPr sz="1600"/>
          </a:p>
          <a:p>
            <a:pPr indent="-330200" lvl="1" marL="914400" rtl="0" algn="l">
              <a:spcBef>
                <a:spcPts val="0"/>
              </a:spcBef>
              <a:spcAft>
                <a:spcPts val="0"/>
              </a:spcAft>
              <a:buSzPts val="1600"/>
              <a:buChar char="○"/>
            </a:pPr>
            <a:r>
              <a:rPr lang="en" sz="1600"/>
              <a:t>0.077</a:t>
            </a:r>
            <a:endParaRPr sz="1600"/>
          </a:p>
          <a:p>
            <a:pPr indent="-330200" lvl="1" marL="914400" rtl="0" algn="l">
              <a:spcBef>
                <a:spcPts val="0"/>
              </a:spcBef>
              <a:spcAft>
                <a:spcPts val="0"/>
              </a:spcAft>
              <a:buSzPts val="1600"/>
              <a:buChar char="○"/>
            </a:pPr>
            <a:r>
              <a:rPr lang="en" sz="1600"/>
              <a:t>Significant difference</a:t>
            </a:r>
            <a:endParaRPr sz="1600"/>
          </a:p>
          <a:p>
            <a:pPr indent="-330200" lvl="0" marL="457200" rtl="0" algn="l">
              <a:spcBef>
                <a:spcPts val="0"/>
              </a:spcBef>
              <a:spcAft>
                <a:spcPts val="0"/>
              </a:spcAft>
              <a:buSzPts val="1600"/>
              <a:buChar char="●"/>
            </a:pPr>
            <a:r>
              <a:rPr lang="en" sz="1600"/>
              <a:t>One test comparing the WER and ACE correlation data for Q2</a:t>
            </a:r>
            <a:endParaRPr sz="1600"/>
          </a:p>
          <a:p>
            <a:pPr indent="-330200" lvl="1" marL="914400" rtl="0" algn="l">
              <a:spcBef>
                <a:spcPts val="0"/>
              </a:spcBef>
              <a:spcAft>
                <a:spcPts val="0"/>
              </a:spcAft>
              <a:buSzPts val="1600"/>
              <a:buChar char="○"/>
            </a:pPr>
            <a:r>
              <a:rPr lang="en" sz="1600"/>
              <a:t>0.0030</a:t>
            </a:r>
            <a:endParaRPr sz="1600"/>
          </a:p>
          <a:p>
            <a:pPr indent="-330200" lvl="1" marL="914400" rtl="0" algn="l">
              <a:spcBef>
                <a:spcPts val="0"/>
              </a:spcBef>
              <a:spcAft>
                <a:spcPts val="0"/>
              </a:spcAft>
              <a:buSzPts val="1600"/>
              <a:buChar char="○"/>
            </a:pPr>
            <a:r>
              <a:rPr lang="en" sz="1600"/>
              <a:t>Insignificant difference</a:t>
            </a:r>
            <a:endParaRPr sz="1600"/>
          </a:p>
          <a:p>
            <a:pPr indent="-323850" lvl="0" marL="457200" rtl="0" algn="l">
              <a:spcBef>
                <a:spcPts val="0"/>
              </a:spcBef>
              <a:spcAft>
                <a:spcPts val="0"/>
              </a:spcAft>
              <a:buSzPts val="1500"/>
              <a:buChar char="●"/>
            </a:pPr>
            <a:r>
              <a:rPr lang="en" sz="1500"/>
              <a:t>WER had a higher correlation with participant scores</a:t>
            </a:r>
            <a:endParaRPr sz="1500"/>
          </a:p>
          <a:p>
            <a:pPr indent="-323850" lvl="1" marL="914400" rtl="0" algn="l">
              <a:spcBef>
                <a:spcPts val="0"/>
              </a:spcBef>
              <a:spcAft>
                <a:spcPts val="0"/>
              </a:spcAft>
              <a:buSzPts val="1500"/>
              <a:buChar char="○"/>
            </a:pPr>
            <a:r>
              <a:rPr lang="en" sz="1500"/>
              <a:t>T Test for understanding scores showed significance, but the means of each data set are still very similar</a:t>
            </a:r>
            <a:endParaRPr sz="1600"/>
          </a:p>
          <a:p>
            <a:pPr indent="0" lvl="0" marL="0" rtl="0" algn="l">
              <a:spcBef>
                <a:spcPts val="1200"/>
              </a:spcBef>
              <a:spcAft>
                <a:spcPts val="1200"/>
              </a:spcAft>
              <a:buNone/>
            </a:pPr>
            <a:r>
              <a:t/>
            </a:r>
            <a:endParaRPr sz="16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52" name="Shape 252"/>
        <p:cNvGrpSpPr/>
        <p:nvPr/>
      </p:nvGrpSpPr>
      <p:grpSpPr>
        <a:xfrm>
          <a:off x="0" y="0"/>
          <a:ext cx="0" cy="0"/>
          <a:chOff x="0" y="0"/>
          <a:chExt cx="0" cy="0"/>
        </a:xfrm>
      </p:grpSpPr>
      <p:sp>
        <p:nvSpPr>
          <p:cNvPr id="253" name="Google Shape;253;p2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Discussion and Analysis</a:t>
            </a:r>
            <a:endParaRPr/>
          </a:p>
        </p:txBody>
      </p:sp>
      <p:sp>
        <p:nvSpPr>
          <p:cNvPr id="254" name="Google Shape;254;p29"/>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Char char="●"/>
            </a:pPr>
            <a:r>
              <a:rPr lang="en" sz="1500"/>
              <a:t>Differences in ACE and WER can be attributed to their vastly different scoring methodologies</a:t>
            </a:r>
            <a:endParaRPr sz="1500"/>
          </a:p>
          <a:p>
            <a:pPr indent="-323850" lvl="1" marL="914400" rtl="0" algn="l">
              <a:spcBef>
                <a:spcPts val="0"/>
              </a:spcBef>
              <a:spcAft>
                <a:spcPts val="0"/>
              </a:spcAft>
              <a:buSzPts val="1500"/>
              <a:buChar char="○"/>
            </a:pPr>
            <a:r>
              <a:rPr lang="en" sz="1500"/>
              <a:t>ACE’s inclusion of word weights, and WER’s lack thereof</a:t>
            </a:r>
            <a:endParaRPr sz="1500"/>
          </a:p>
          <a:p>
            <a:pPr indent="-323850" lvl="1" marL="914400" rtl="0" algn="l">
              <a:spcBef>
                <a:spcPts val="0"/>
              </a:spcBef>
              <a:spcAft>
                <a:spcPts val="0"/>
              </a:spcAft>
              <a:buSzPts val="1500"/>
              <a:buChar char="○"/>
            </a:pPr>
            <a:r>
              <a:rPr lang="en" sz="1500"/>
              <a:t>ACE more precisely scores caption errors, which also contributes to its lower accuracy scores overall</a:t>
            </a:r>
            <a:endParaRPr sz="1500"/>
          </a:p>
          <a:p>
            <a:pPr indent="-323850" lvl="1" marL="914400" rtl="0" algn="l">
              <a:spcBef>
                <a:spcPts val="0"/>
              </a:spcBef>
              <a:spcAft>
                <a:spcPts val="0"/>
              </a:spcAft>
              <a:buSzPts val="1500"/>
              <a:buChar char="○"/>
            </a:pPr>
            <a:r>
              <a:rPr lang="en" sz="1500"/>
              <a:t>ACE was designed specifically with deaf and hard of hearing people in mind. Our study includes deaf, hard of hearing, and hearing people</a:t>
            </a:r>
            <a:endParaRPr sz="15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30"/>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Significance</a:t>
            </a:r>
            <a:endParaRPr/>
          </a:p>
        </p:txBody>
      </p:sp>
      <p:sp>
        <p:nvSpPr>
          <p:cNvPr id="260" name="Google Shape;260;p30"/>
          <p:cNvSpPr txBox="1"/>
          <p:nvPr>
            <p:ph idx="1" type="body"/>
          </p:nvPr>
        </p:nvSpPr>
        <p:spPr>
          <a:xfrm>
            <a:off x="1297500" y="1307850"/>
            <a:ext cx="7038900" cy="3426000"/>
          </a:xfrm>
          <a:prstGeom prst="rect">
            <a:avLst/>
          </a:prstGeom>
        </p:spPr>
        <p:txBody>
          <a:bodyPr anchorCtr="0" anchor="t" bIns="91425" lIns="91425" spcFirstLastPara="1" rIns="91425" wrap="square" tIns="91425">
            <a:normAutofit lnSpcReduction="20000"/>
          </a:bodyPr>
          <a:lstStyle/>
          <a:p>
            <a:pPr indent="-323850" lvl="0" marL="457200" rtl="0" algn="l">
              <a:spcBef>
                <a:spcPts val="0"/>
              </a:spcBef>
              <a:spcAft>
                <a:spcPts val="0"/>
              </a:spcAft>
              <a:buSzPts val="1500"/>
              <a:buChar char="●"/>
            </a:pPr>
            <a:r>
              <a:rPr lang="en" sz="1500"/>
              <a:t>Our study doesn’t support what we found in our literature review</a:t>
            </a:r>
            <a:endParaRPr sz="1500"/>
          </a:p>
          <a:p>
            <a:pPr indent="-323850" lvl="0" marL="457200" rtl="0" algn="l">
              <a:spcBef>
                <a:spcPts val="1000"/>
              </a:spcBef>
              <a:spcAft>
                <a:spcPts val="0"/>
              </a:spcAft>
              <a:buSzPts val="1500"/>
              <a:buChar char="●"/>
            </a:pPr>
            <a:r>
              <a:rPr lang="en" sz="1500"/>
              <a:t>A previous study found that ACE had a greater correlation with participant experiences than WER</a:t>
            </a:r>
            <a:endParaRPr sz="1500"/>
          </a:p>
          <a:p>
            <a:pPr indent="-323850" lvl="1" marL="914400" rtl="0" algn="l">
              <a:spcBef>
                <a:spcPts val="1000"/>
              </a:spcBef>
              <a:spcAft>
                <a:spcPts val="0"/>
              </a:spcAft>
              <a:buSzPts val="1500"/>
              <a:buChar char="○"/>
            </a:pPr>
            <a:r>
              <a:rPr lang="en" sz="1500"/>
              <a:t>Our study found the null hypothesis</a:t>
            </a:r>
            <a:endParaRPr sz="1500"/>
          </a:p>
          <a:p>
            <a:pPr indent="-323850" lvl="1" marL="914400" rtl="0" algn="l">
              <a:spcBef>
                <a:spcPts val="1000"/>
              </a:spcBef>
              <a:spcAft>
                <a:spcPts val="0"/>
              </a:spcAft>
              <a:buSzPts val="1500"/>
              <a:buChar char="○"/>
            </a:pPr>
            <a:r>
              <a:rPr lang="en" sz="1500"/>
              <a:t>TV clips may be a less suitable environment for ACE than the types of stimuli used by prior work</a:t>
            </a:r>
            <a:endParaRPr sz="1500"/>
          </a:p>
          <a:p>
            <a:pPr indent="-323850" lvl="0" marL="457200" rtl="0" algn="l">
              <a:spcBef>
                <a:spcPts val="1000"/>
              </a:spcBef>
              <a:spcAft>
                <a:spcPts val="0"/>
              </a:spcAft>
              <a:buSzPts val="1500"/>
              <a:buChar char="●"/>
            </a:pPr>
            <a:r>
              <a:rPr lang="en" sz="1500"/>
              <a:t>We discovered </a:t>
            </a:r>
            <a:r>
              <a:rPr lang="en" sz="1500"/>
              <a:t>some flaws in the ACE metric</a:t>
            </a:r>
            <a:r>
              <a:rPr lang="en" sz="1500"/>
              <a:t> that have not been mentioned in any previous studies</a:t>
            </a:r>
            <a:endParaRPr sz="1500"/>
          </a:p>
          <a:p>
            <a:pPr indent="-323850" lvl="1" marL="914400" rtl="0" algn="l">
              <a:spcBef>
                <a:spcPts val="1000"/>
              </a:spcBef>
              <a:spcAft>
                <a:spcPts val="1000"/>
              </a:spcAft>
              <a:buSzPts val="1500"/>
              <a:buChar char="○"/>
            </a:pPr>
            <a:r>
              <a:rPr lang="en" sz="1500"/>
              <a:t>The ACE metric tended to score clips with lower accuracy than what was perceived by participants, which limited its ability to correlate strongly with participants’ scores.</a:t>
            </a:r>
            <a:endParaRPr sz="15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31"/>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Limitations</a:t>
            </a:r>
            <a:endParaRPr/>
          </a:p>
        </p:txBody>
      </p:sp>
      <p:sp>
        <p:nvSpPr>
          <p:cNvPr id="266" name="Google Shape;266;p31"/>
          <p:cNvSpPr txBox="1"/>
          <p:nvPr>
            <p:ph idx="1" type="body"/>
          </p:nvPr>
        </p:nvSpPr>
        <p:spPr>
          <a:xfrm>
            <a:off x="1297500" y="1177350"/>
            <a:ext cx="7038900" cy="33288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Char char="●"/>
            </a:pPr>
            <a:r>
              <a:rPr lang="en" sz="1500"/>
              <a:t>Clarity issue in Question 3: “Accurate clip: After watching the 100% accurate captions, how would you rate the quality of the original captions from 1-7?”</a:t>
            </a:r>
            <a:endParaRPr sz="1500"/>
          </a:p>
          <a:p>
            <a:pPr indent="-323850" lvl="1" marL="914400" rtl="0" algn="l">
              <a:spcBef>
                <a:spcPts val="1000"/>
              </a:spcBef>
              <a:spcAft>
                <a:spcPts val="0"/>
              </a:spcAft>
              <a:buSzPts val="1500"/>
              <a:buChar char="○"/>
            </a:pPr>
            <a:r>
              <a:rPr lang="en" sz="1500"/>
              <a:t>Some people put rate 7 (excellent) after having watched the accurate captions, which is not what we expected. We think many have misunderstood the question. </a:t>
            </a:r>
            <a:endParaRPr sz="1500"/>
          </a:p>
          <a:p>
            <a:pPr indent="-323850" lvl="0" marL="457200" rtl="0" algn="l">
              <a:spcBef>
                <a:spcPts val="1000"/>
              </a:spcBef>
              <a:spcAft>
                <a:spcPts val="0"/>
              </a:spcAft>
              <a:buSzPts val="1500"/>
              <a:buChar char="●"/>
            </a:pPr>
            <a:r>
              <a:rPr lang="en" sz="1500"/>
              <a:t>Due to the difficulty of WWER calculations and time constraints, we were not able to include this metric in our study.</a:t>
            </a:r>
            <a:endParaRPr sz="1500"/>
          </a:p>
          <a:p>
            <a:pPr indent="-323850" lvl="0" marL="457200" rtl="0" algn="l">
              <a:spcBef>
                <a:spcPts val="1000"/>
              </a:spcBef>
              <a:spcAft>
                <a:spcPts val="0"/>
              </a:spcAft>
              <a:buSzPts val="1500"/>
              <a:buChar char="●"/>
            </a:pPr>
            <a:r>
              <a:rPr lang="en" sz="1500"/>
              <a:t>Caption quality is difficult to define, and even more so to research</a:t>
            </a:r>
            <a:endParaRPr sz="1500"/>
          </a:p>
          <a:p>
            <a:pPr indent="-323850" lvl="1" marL="914400" rtl="0" algn="l">
              <a:spcBef>
                <a:spcPts val="1000"/>
              </a:spcBef>
              <a:spcAft>
                <a:spcPts val="1000"/>
              </a:spcAft>
              <a:buSzPts val="1500"/>
              <a:buChar char="○"/>
            </a:pPr>
            <a:r>
              <a:rPr lang="en" sz="1500"/>
              <a:t>The link between participants’ self-reported scores and caption quality is not a direct one. </a:t>
            </a:r>
            <a:endParaRPr sz="15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4"/>
          <p:cNvSpPr txBox="1"/>
          <p:nvPr>
            <p:ph type="title"/>
          </p:nvPr>
        </p:nvSpPr>
        <p:spPr>
          <a:xfrm>
            <a:off x="823850" y="2053000"/>
            <a:ext cx="4587000" cy="11487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sz="2400"/>
              <a:t>Research Question:</a:t>
            </a:r>
            <a:endParaRPr sz="2400"/>
          </a:p>
          <a:p>
            <a:pPr indent="0" lvl="0" marL="0" rtl="0" algn="l">
              <a:spcBef>
                <a:spcPts val="0"/>
              </a:spcBef>
              <a:spcAft>
                <a:spcPts val="0"/>
              </a:spcAft>
              <a:buNone/>
            </a:pPr>
            <a:r>
              <a:t/>
            </a:r>
            <a:endParaRPr sz="2400"/>
          </a:p>
          <a:p>
            <a:pPr indent="0" lvl="0" marL="0" rtl="0" algn="l">
              <a:lnSpc>
                <a:spcPct val="115000"/>
              </a:lnSpc>
              <a:spcBef>
                <a:spcPts val="0"/>
              </a:spcBef>
              <a:spcAft>
                <a:spcPts val="1200"/>
              </a:spcAft>
              <a:buNone/>
            </a:pPr>
            <a:r>
              <a:rPr lang="en" sz="1750">
                <a:latin typeface="Lato"/>
                <a:ea typeface="Lato"/>
                <a:cs typeface="Lato"/>
                <a:sym typeface="Lato"/>
              </a:rPr>
              <a:t>How accurately do the WER/A</a:t>
            </a:r>
            <a:r>
              <a:rPr lang="en" sz="1750">
                <a:latin typeface="Lato"/>
                <a:ea typeface="Lato"/>
                <a:cs typeface="Lato"/>
                <a:sym typeface="Lato"/>
              </a:rPr>
              <a:t>CE</a:t>
            </a:r>
            <a:r>
              <a:rPr lang="en" sz="1750">
                <a:latin typeface="Lato"/>
                <a:ea typeface="Lato"/>
                <a:cs typeface="Lato"/>
                <a:sym typeface="Lato"/>
              </a:rPr>
              <a:t> models assess the </a:t>
            </a:r>
            <a:r>
              <a:rPr lang="en" sz="1750">
                <a:latin typeface="Lato"/>
                <a:ea typeface="Lato"/>
                <a:cs typeface="Lato"/>
                <a:sym typeface="Lato"/>
              </a:rPr>
              <a:t>quality of live TV captions</a:t>
            </a:r>
            <a:r>
              <a:rPr lang="en" sz="1750">
                <a:latin typeface="Lato"/>
                <a:ea typeface="Lato"/>
                <a:cs typeface="Lato"/>
                <a:sym typeface="Lato"/>
              </a:rPr>
              <a:t> as perceived by users when compared to each other?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32"/>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Conclusions</a:t>
            </a:r>
            <a:endParaRPr/>
          </a:p>
        </p:txBody>
      </p:sp>
      <p:sp>
        <p:nvSpPr>
          <p:cNvPr id="272" name="Google Shape;272;p32"/>
          <p:cNvSpPr txBox="1"/>
          <p:nvPr>
            <p:ph idx="1" type="body"/>
          </p:nvPr>
        </p:nvSpPr>
        <p:spPr>
          <a:xfrm>
            <a:off x="1297500" y="1035525"/>
            <a:ext cx="7237200" cy="3550500"/>
          </a:xfrm>
          <a:prstGeom prst="rect">
            <a:avLst/>
          </a:prstGeom>
        </p:spPr>
        <p:txBody>
          <a:bodyPr anchorCtr="0" anchor="t" bIns="91425" lIns="91425" spcFirstLastPara="1" rIns="91425" wrap="square" tIns="91425">
            <a:noAutofit/>
          </a:bodyPr>
          <a:lstStyle/>
          <a:p>
            <a:pPr indent="-323850" lvl="0" marL="457200" rtl="0" algn="l">
              <a:lnSpc>
                <a:spcPct val="100000"/>
              </a:lnSpc>
              <a:spcBef>
                <a:spcPts val="0"/>
              </a:spcBef>
              <a:spcAft>
                <a:spcPts val="0"/>
              </a:spcAft>
              <a:buSzPts val="1500"/>
              <a:buChar char="●"/>
            </a:pPr>
            <a:r>
              <a:rPr lang="en" sz="1500"/>
              <a:t>Data collected from our two study questions, each relating to a different aspect of caption quality, help illustrate where each metric performs strongly and where each fails.</a:t>
            </a:r>
            <a:endParaRPr sz="1500"/>
          </a:p>
          <a:p>
            <a:pPr indent="-323850" lvl="0" marL="457200" rtl="0" algn="l">
              <a:lnSpc>
                <a:spcPct val="100000"/>
              </a:lnSpc>
              <a:spcBef>
                <a:spcPts val="1000"/>
              </a:spcBef>
              <a:spcAft>
                <a:spcPts val="0"/>
              </a:spcAft>
              <a:buSzPts val="1500"/>
              <a:buChar char="●"/>
            </a:pPr>
            <a:r>
              <a:rPr b="1" lang="en" sz="1500"/>
              <a:t>Future work</a:t>
            </a:r>
            <a:r>
              <a:rPr lang="en" sz="1500"/>
              <a:t>:</a:t>
            </a:r>
            <a:endParaRPr sz="1500"/>
          </a:p>
          <a:p>
            <a:pPr indent="-323850" lvl="1" marL="914400" rtl="0" algn="l">
              <a:lnSpc>
                <a:spcPct val="100000"/>
              </a:lnSpc>
              <a:spcBef>
                <a:spcPts val="1000"/>
              </a:spcBef>
              <a:spcAft>
                <a:spcPts val="0"/>
              </a:spcAft>
              <a:buSzPts val="1500"/>
              <a:buChar char="○"/>
            </a:pPr>
            <a:r>
              <a:rPr lang="en" sz="1500"/>
              <a:t>Analyzing how the ACE metric weighs errors in captions and how scores can result in overestimation.</a:t>
            </a:r>
            <a:endParaRPr sz="1500"/>
          </a:p>
          <a:p>
            <a:pPr indent="-323850" lvl="1" marL="914400" rtl="0" algn="l">
              <a:lnSpc>
                <a:spcPct val="100000"/>
              </a:lnSpc>
              <a:spcBef>
                <a:spcPts val="0"/>
              </a:spcBef>
              <a:spcAft>
                <a:spcPts val="0"/>
              </a:spcAft>
              <a:buSzPts val="1500"/>
              <a:buChar char="○"/>
            </a:pPr>
            <a:r>
              <a:rPr lang="en" sz="1500"/>
              <a:t>Expanding this work to other metrics such as WWER and NER.</a:t>
            </a:r>
            <a:endParaRPr sz="1500"/>
          </a:p>
          <a:p>
            <a:pPr indent="-323850" lvl="0" marL="457200" rtl="0" algn="l">
              <a:lnSpc>
                <a:spcPct val="100000"/>
              </a:lnSpc>
              <a:spcBef>
                <a:spcPts val="1000"/>
              </a:spcBef>
              <a:spcAft>
                <a:spcPts val="0"/>
              </a:spcAft>
              <a:buSzPts val="1500"/>
              <a:buChar char="●"/>
            </a:pPr>
            <a:r>
              <a:rPr b="1" lang="en" sz="1500"/>
              <a:t>Importance: </a:t>
            </a:r>
            <a:endParaRPr b="1" sz="1500"/>
          </a:p>
          <a:p>
            <a:pPr indent="-323850" lvl="1" marL="914400" rtl="0" algn="l">
              <a:lnSpc>
                <a:spcPct val="100000"/>
              </a:lnSpc>
              <a:spcBef>
                <a:spcPts val="1000"/>
              </a:spcBef>
              <a:spcAft>
                <a:spcPts val="0"/>
              </a:spcAft>
              <a:buSzPts val="1500"/>
              <a:buChar char="○"/>
            </a:pPr>
            <a:r>
              <a:rPr lang="en" sz="1500"/>
              <a:t>N</a:t>
            </a:r>
            <a:r>
              <a:rPr lang="en" sz="1500"/>
              <a:t>o study participants reported having a perfect experience with captions in the past.</a:t>
            </a:r>
            <a:endParaRPr sz="1500"/>
          </a:p>
          <a:p>
            <a:pPr indent="-323850" lvl="1" marL="914400" rtl="0" algn="l">
              <a:lnSpc>
                <a:spcPct val="100000"/>
              </a:lnSpc>
              <a:spcBef>
                <a:spcPts val="0"/>
              </a:spcBef>
              <a:spcAft>
                <a:spcPts val="0"/>
              </a:spcAft>
              <a:buSzPts val="1500"/>
              <a:buChar char="○"/>
            </a:pPr>
            <a:r>
              <a:rPr lang="en" sz="1500"/>
              <a:t>With improved analysis of caption metrics, we can inform future revisions of metrics and the updated caption metrics can go on to better assess and improve captioning for all that use it.</a:t>
            </a:r>
            <a:endParaRPr sz="15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3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References</a:t>
            </a:r>
            <a:endParaRPr/>
          </a:p>
        </p:txBody>
      </p:sp>
      <p:sp>
        <p:nvSpPr>
          <p:cNvPr id="278" name="Google Shape;278;p33"/>
          <p:cNvSpPr txBox="1"/>
          <p:nvPr>
            <p:ph idx="1" type="body"/>
          </p:nvPr>
        </p:nvSpPr>
        <p:spPr>
          <a:xfrm>
            <a:off x="1297500" y="1307850"/>
            <a:ext cx="7038900" cy="31710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rPr lang="en"/>
              <a:t>[1] Jang, P. J., &amp; Hauptmann, A. G. (1999, June). Improving acoustic models with captioned multimedia speech. In Proceedings IEEE International Conference on Multimedia Computing and Systems (Vol. 2, pp. 767-771). IEEE.</a:t>
            </a:r>
            <a:endParaRPr/>
          </a:p>
          <a:p>
            <a:pPr indent="0" lvl="0" marL="0" rtl="0" algn="l">
              <a:spcBef>
                <a:spcPts val="1200"/>
              </a:spcBef>
              <a:spcAft>
                <a:spcPts val="0"/>
              </a:spcAft>
              <a:buNone/>
            </a:pPr>
            <a:r>
              <a:rPr lang="en"/>
              <a:t>[2] Block, M. H., &amp; Okrand, M. (1983). Real-time closed-captioned television as an educational tool. American Annals of the Deaf, 128(5), 636-641.</a:t>
            </a:r>
            <a:endParaRPr/>
          </a:p>
          <a:p>
            <a:pPr indent="0" lvl="0" marL="0" rtl="0" algn="l">
              <a:spcBef>
                <a:spcPts val="1200"/>
              </a:spcBef>
              <a:spcAft>
                <a:spcPts val="0"/>
              </a:spcAft>
              <a:buNone/>
            </a:pPr>
            <a:r>
              <a:rPr lang="en"/>
              <a:t>[3] Apone, T., Brooks, M., &amp; O’Connell, T. (2010). Caption Accuracy Metrics Project. Caption Viewer Survey: Error Ranking of Real-time Captions in Live Television News Programs. Boston.</a:t>
            </a:r>
            <a:endParaRPr/>
          </a:p>
          <a:p>
            <a:pPr indent="0" lvl="0" marL="0" rtl="0" algn="l">
              <a:spcBef>
                <a:spcPts val="1200"/>
              </a:spcBef>
              <a:spcAft>
                <a:spcPts val="0"/>
              </a:spcAft>
              <a:buNone/>
            </a:pPr>
            <a:r>
              <a:rPr lang="en"/>
              <a:t>[4] Al Amin, A. (2020). Audio-Visual Caption Evaluation Metric for People who are Deaf and Hard of Hearing.</a:t>
            </a:r>
            <a:endParaRPr/>
          </a:p>
          <a:p>
            <a:pPr indent="0" lvl="0" marL="0" rtl="0" algn="l">
              <a:spcBef>
                <a:spcPts val="1200"/>
              </a:spcBef>
              <a:spcAft>
                <a:spcPts val="0"/>
              </a:spcAft>
              <a:buNone/>
            </a:pPr>
            <a:r>
              <a:rPr lang="en"/>
              <a:t>[5] Apone, T., Botkin, B., Brooks, M. &amp; Goldberg, L. (2011). Research into Automated Error Ranking of Real-time Captions in Live Television News Programs. The Carl and Ruth Shapiro Family National Center for Accessible Media at WGBH (NCAM).</a:t>
            </a:r>
            <a:endParaRPr/>
          </a:p>
          <a:p>
            <a:pPr indent="0" lvl="0" marL="0" rtl="0" algn="l">
              <a:spcBef>
                <a:spcPts val="1200"/>
              </a:spcBef>
              <a:spcAft>
                <a:spcPts val="1200"/>
              </a:spcAft>
              <a:buNone/>
            </a:pPr>
            <a:r>
              <a:rPr lang="en"/>
              <a:t>[6] Kafle, S., &amp; Huenerfauth, M. (2017, October). Evaluating the usability of automatically generated captions for people who are deaf or hard of hearing. In Proceedings of the 19th International ACM SIGACCESS Conference on Computers and Accessibility (pp. 165-174).</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1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a:t>
            </a:r>
            <a:r>
              <a:rPr lang="en"/>
              <a:t>i</a:t>
            </a:r>
            <a:r>
              <a:rPr lang="en"/>
              <a:t>or Research on Caption Comprehension</a:t>
            </a:r>
            <a:endParaRPr/>
          </a:p>
        </p:txBody>
      </p:sp>
      <p:sp>
        <p:nvSpPr>
          <p:cNvPr id="146" name="Google Shape;146;p15"/>
          <p:cNvSpPr txBox="1"/>
          <p:nvPr>
            <p:ph idx="1" type="body"/>
          </p:nvPr>
        </p:nvSpPr>
        <p:spPr>
          <a:xfrm>
            <a:off x="1297500" y="1307850"/>
            <a:ext cx="7038900" cy="33672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sz="1600"/>
              <a:t>Prior research focused on caption comprehension.</a:t>
            </a:r>
            <a:endParaRPr sz="1600"/>
          </a:p>
          <a:p>
            <a:pPr indent="-330200" lvl="0" marL="457200" rtl="0" algn="l">
              <a:spcBef>
                <a:spcPts val="0"/>
              </a:spcBef>
              <a:spcAft>
                <a:spcPts val="0"/>
              </a:spcAft>
              <a:buSzPts val="1600"/>
              <a:buChar char="●"/>
            </a:pPr>
            <a:r>
              <a:rPr lang="en" sz="1600"/>
              <a:t>Studies from countries had participants watch TV shows. </a:t>
            </a:r>
            <a:endParaRPr sz="1600"/>
          </a:p>
          <a:p>
            <a:pPr indent="-330200" lvl="1" marL="914400" rtl="0" algn="l">
              <a:spcBef>
                <a:spcPts val="0"/>
              </a:spcBef>
              <a:spcAft>
                <a:spcPts val="0"/>
              </a:spcAft>
              <a:buSzPts val="1600"/>
              <a:buChar char="○"/>
            </a:pPr>
            <a:r>
              <a:rPr lang="en" sz="1600"/>
              <a:t>There were two groups: one with captions and one without. </a:t>
            </a:r>
            <a:endParaRPr sz="1600"/>
          </a:p>
          <a:p>
            <a:pPr indent="-330200" lvl="1" marL="914400" rtl="0" algn="l">
              <a:spcBef>
                <a:spcPts val="0"/>
              </a:spcBef>
              <a:spcAft>
                <a:spcPts val="0"/>
              </a:spcAft>
              <a:buSzPts val="1600"/>
              <a:buChar char="○"/>
            </a:pPr>
            <a:r>
              <a:rPr lang="en" sz="1600"/>
              <a:t>The results showed how important captions are.</a:t>
            </a:r>
            <a:endParaRPr sz="1600"/>
          </a:p>
          <a:p>
            <a:pPr indent="-330200" lvl="0" marL="457200" rtl="0" algn="l">
              <a:spcBef>
                <a:spcPts val="0"/>
              </a:spcBef>
              <a:spcAft>
                <a:spcPts val="0"/>
              </a:spcAft>
              <a:buSzPts val="1600"/>
              <a:buChar char="●"/>
            </a:pPr>
            <a:r>
              <a:rPr lang="en" sz="1600"/>
              <a:t>DHH people often prefer verbatim captions over edited captions, even though they take longer to read. This is because they prefer to have more accurate and comprehensible captions over shorter ones. </a:t>
            </a:r>
            <a:endParaRPr sz="1600"/>
          </a:p>
          <a:p>
            <a:pPr indent="-330200" lvl="1" marL="914400" rtl="0" algn="l">
              <a:spcBef>
                <a:spcPts val="0"/>
              </a:spcBef>
              <a:spcAft>
                <a:spcPts val="0"/>
              </a:spcAft>
              <a:buSzPts val="1600"/>
              <a:buChar char="○"/>
            </a:pPr>
            <a:r>
              <a:rPr lang="en" sz="1600"/>
              <a:t>This differs with different levels of literacy</a:t>
            </a:r>
            <a:endParaRPr sz="16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1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Different Caption Metrics</a:t>
            </a:r>
            <a:endParaRPr/>
          </a:p>
        </p:txBody>
      </p:sp>
      <p:sp>
        <p:nvSpPr>
          <p:cNvPr id="152" name="Google Shape;152;p16"/>
          <p:cNvSpPr txBox="1"/>
          <p:nvPr>
            <p:ph idx="1" type="body"/>
          </p:nvPr>
        </p:nvSpPr>
        <p:spPr>
          <a:xfrm>
            <a:off x="1297500" y="1378450"/>
            <a:ext cx="3403200" cy="322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1600"/>
              <a:t>WER  (Word Error Rate)</a:t>
            </a:r>
            <a:endParaRPr b="1" sz="1600"/>
          </a:p>
          <a:p>
            <a:pPr indent="0" lvl="0" marL="0" rtl="0" algn="l">
              <a:spcBef>
                <a:spcPts val="1200"/>
              </a:spcBef>
              <a:spcAft>
                <a:spcPts val="0"/>
              </a:spcAft>
              <a:buNone/>
            </a:pPr>
            <a:r>
              <a:rPr lang="en" sz="1600"/>
              <a:t>Penalizes words that are incorrect, due to a mistake in one of the three categories: insertion, deletion, or replacement.</a:t>
            </a:r>
            <a:endParaRPr sz="1600"/>
          </a:p>
          <a:p>
            <a:pPr indent="0" lvl="0" marL="0" rtl="0" algn="l">
              <a:spcBef>
                <a:spcPts val="1200"/>
              </a:spcBef>
              <a:spcAft>
                <a:spcPts val="0"/>
              </a:spcAft>
              <a:buNone/>
            </a:pPr>
            <a:r>
              <a:rPr lang="en" sz="1600"/>
              <a:t>Errors are not weighted based on severity</a:t>
            </a:r>
            <a:endParaRPr b="1" sz="3350"/>
          </a:p>
          <a:p>
            <a:pPr indent="0" lvl="0" marL="0" rtl="0" algn="l">
              <a:spcBef>
                <a:spcPts val="1200"/>
              </a:spcBef>
              <a:spcAft>
                <a:spcPts val="1200"/>
              </a:spcAft>
              <a:buNone/>
            </a:pPr>
            <a:r>
              <a:t/>
            </a:r>
            <a:endParaRPr/>
          </a:p>
        </p:txBody>
      </p:sp>
      <p:sp>
        <p:nvSpPr>
          <p:cNvPr id="153" name="Google Shape;153;p16"/>
          <p:cNvSpPr txBox="1"/>
          <p:nvPr>
            <p:ph idx="2" type="body"/>
          </p:nvPr>
        </p:nvSpPr>
        <p:spPr>
          <a:xfrm>
            <a:off x="4933200" y="1307850"/>
            <a:ext cx="3403200" cy="3224100"/>
          </a:xfrm>
          <a:prstGeom prst="rect">
            <a:avLst/>
          </a:prstGeom>
        </p:spPr>
        <p:txBody>
          <a:bodyPr anchorCtr="0" anchor="t" bIns="91425" lIns="91425" spcFirstLastPara="1" rIns="91425" wrap="square" tIns="91425">
            <a:normAutofit fontScale="62500" lnSpcReduction="10000"/>
          </a:bodyPr>
          <a:lstStyle/>
          <a:p>
            <a:pPr indent="0" lvl="0" marL="0" rtl="0" algn="l">
              <a:spcBef>
                <a:spcPts val="0"/>
              </a:spcBef>
              <a:spcAft>
                <a:spcPts val="0"/>
              </a:spcAft>
              <a:buNone/>
            </a:pPr>
            <a:r>
              <a:rPr b="1" lang="en" sz="2550"/>
              <a:t>ACE</a:t>
            </a:r>
            <a:endParaRPr b="1" sz="2550"/>
          </a:p>
          <a:p>
            <a:pPr indent="0" lvl="0" marL="0" rtl="0" algn="l">
              <a:spcBef>
                <a:spcPts val="1200"/>
              </a:spcBef>
              <a:spcAft>
                <a:spcPts val="0"/>
              </a:spcAft>
              <a:buNone/>
            </a:pPr>
            <a:r>
              <a:rPr lang="en" sz="2550"/>
              <a:t>Evaluates ASR-generated captions specifically for DHH people</a:t>
            </a:r>
            <a:endParaRPr sz="2550"/>
          </a:p>
          <a:p>
            <a:pPr indent="0" lvl="0" marL="0" rtl="0" algn="l">
              <a:spcBef>
                <a:spcPts val="1200"/>
              </a:spcBef>
              <a:spcAft>
                <a:spcPts val="0"/>
              </a:spcAft>
              <a:buNone/>
            </a:pPr>
            <a:r>
              <a:rPr lang="en" sz="2550"/>
              <a:t>Unlike WER, distinguishes between harmful and less harmful errors</a:t>
            </a:r>
            <a:endParaRPr sz="2550"/>
          </a:p>
          <a:p>
            <a:pPr indent="0" lvl="0" marL="0" rtl="0" algn="l">
              <a:spcBef>
                <a:spcPts val="1200"/>
              </a:spcBef>
              <a:spcAft>
                <a:spcPts val="0"/>
              </a:spcAft>
              <a:buNone/>
            </a:pPr>
            <a:r>
              <a:rPr lang="en" sz="2550"/>
              <a:t>Uses word predictability score to measure keywords in a text, and semantic distance to approximate deviation</a:t>
            </a:r>
            <a:endParaRPr sz="2550"/>
          </a:p>
          <a:p>
            <a:pPr indent="0" lvl="0" marL="0" rtl="0" algn="l">
              <a:spcBef>
                <a:spcPts val="1200"/>
              </a:spcBef>
              <a:spcAft>
                <a:spcPts val="12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1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Testing setup and design </a:t>
            </a:r>
            <a:endParaRPr/>
          </a:p>
        </p:txBody>
      </p:sp>
      <p:sp>
        <p:nvSpPr>
          <p:cNvPr id="159" name="Google Shape;159;p17"/>
          <p:cNvSpPr txBox="1"/>
          <p:nvPr>
            <p:ph idx="4294967295" type="body"/>
          </p:nvPr>
        </p:nvSpPr>
        <p:spPr>
          <a:xfrm>
            <a:off x="1365775" y="1034725"/>
            <a:ext cx="7038900" cy="695100"/>
          </a:xfrm>
          <a:prstGeom prst="rect">
            <a:avLst/>
          </a:prstGeom>
        </p:spPr>
        <p:txBody>
          <a:bodyPr anchorCtr="0" anchor="t" bIns="91425" lIns="91425" spcFirstLastPara="1" rIns="91425" wrap="square" tIns="91425">
            <a:normAutofit fontScale="92500" lnSpcReduction="20000"/>
          </a:bodyPr>
          <a:lstStyle/>
          <a:p>
            <a:pPr indent="0" lvl="0" marL="0" rtl="0" algn="l">
              <a:lnSpc>
                <a:spcPct val="115000"/>
              </a:lnSpc>
              <a:spcBef>
                <a:spcPts val="1000"/>
              </a:spcBef>
              <a:spcAft>
                <a:spcPts val="1200"/>
              </a:spcAft>
              <a:buNone/>
            </a:pPr>
            <a:r>
              <a:rPr lang="en" sz="1900"/>
              <a:t>Participants </a:t>
            </a:r>
            <a:r>
              <a:rPr lang="en" sz="1900"/>
              <a:t>vie</a:t>
            </a:r>
            <a:r>
              <a:rPr lang="en" sz="1900"/>
              <a:t>wed 10 live TV clips, two times each. For each of the 10 sets:</a:t>
            </a:r>
            <a:endParaRPr sz="1600"/>
          </a:p>
        </p:txBody>
      </p:sp>
      <p:sp>
        <p:nvSpPr>
          <p:cNvPr id="160" name="Google Shape;160;p17"/>
          <p:cNvSpPr/>
          <p:nvPr/>
        </p:nvSpPr>
        <p:spPr>
          <a:xfrm>
            <a:off x="337200" y="2002775"/>
            <a:ext cx="1820400" cy="2219100"/>
          </a:xfrm>
          <a:prstGeom prst="homePlate">
            <a:avLst>
              <a:gd fmla="val 50000"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7"/>
          <p:cNvSpPr/>
          <p:nvPr/>
        </p:nvSpPr>
        <p:spPr>
          <a:xfrm>
            <a:off x="2635425" y="2002775"/>
            <a:ext cx="1820400" cy="2219100"/>
          </a:xfrm>
          <a:prstGeom prst="homePlate">
            <a:avLst>
              <a:gd fmla="val 50000"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7"/>
          <p:cNvSpPr/>
          <p:nvPr/>
        </p:nvSpPr>
        <p:spPr>
          <a:xfrm>
            <a:off x="4875600" y="2002775"/>
            <a:ext cx="1820400" cy="2219100"/>
          </a:xfrm>
          <a:prstGeom prst="homePlate">
            <a:avLst>
              <a:gd fmla="val 50000"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7"/>
          <p:cNvSpPr txBox="1"/>
          <p:nvPr/>
        </p:nvSpPr>
        <p:spPr>
          <a:xfrm>
            <a:off x="337200" y="2408444"/>
            <a:ext cx="1467900" cy="1407600"/>
          </a:xfrm>
          <a:prstGeom prst="rect">
            <a:avLst/>
          </a:prstGeom>
          <a:noFill/>
          <a:ln>
            <a:noFill/>
          </a:ln>
        </p:spPr>
        <p:txBody>
          <a:bodyPr anchorCtr="0" anchor="ctr" bIns="91425" lIns="91425" spcFirstLastPara="1" rIns="91425" wrap="square" tIns="91425">
            <a:normAutofit/>
          </a:bodyPr>
          <a:lstStyle/>
          <a:p>
            <a:pPr indent="0" lvl="0" marL="0" rtl="0" algn="ctr">
              <a:spcBef>
                <a:spcPts val="0"/>
              </a:spcBef>
              <a:spcAft>
                <a:spcPts val="0"/>
              </a:spcAft>
              <a:buNone/>
            </a:pPr>
            <a:r>
              <a:rPr lang="en">
                <a:latin typeface="Lato"/>
                <a:ea typeface="Lato"/>
                <a:cs typeface="Lato"/>
                <a:sym typeface="Lato"/>
              </a:rPr>
              <a:t>View the clip with “error” captions</a:t>
            </a:r>
            <a:endParaRPr>
              <a:latin typeface="Lato"/>
              <a:ea typeface="Lato"/>
              <a:cs typeface="Lato"/>
              <a:sym typeface="Lato"/>
            </a:endParaRPr>
          </a:p>
        </p:txBody>
      </p:sp>
      <p:sp>
        <p:nvSpPr>
          <p:cNvPr id="164" name="Google Shape;164;p17"/>
          <p:cNvSpPr/>
          <p:nvPr/>
        </p:nvSpPr>
        <p:spPr>
          <a:xfrm>
            <a:off x="7115775" y="2002775"/>
            <a:ext cx="1820400" cy="2219100"/>
          </a:xfrm>
          <a:prstGeom prst="homePlate">
            <a:avLst>
              <a:gd fmla="val 50000"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7"/>
          <p:cNvSpPr txBox="1"/>
          <p:nvPr/>
        </p:nvSpPr>
        <p:spPr>
          <a:xfrm>
            <a:off x="2606400" y="2408444"/>
            <a:ext cx="1467900" cy="1407600"/>
          </a:xfrm>
          <a:prstGeom prst="rect">
            <a:avLst/>
          </a:prstGeom>
          <a:noFill/>
          <a:ln>
            <a:noFill/>
          </a:ln>
        </p:spPr>
        <p:txBody>
          <a:bodyPr anchorCtr="0" anchor="ctr" bIns="91425" lIns="91425" spcFirstLastPara="1" rIns="91425" wrap="square" tIns="91425">
            <a:normAutofit/>
          </a:bodyPr>
          <a:lstStyle/>
          <a:p>
            <a:pPr indent="0" lvl="0" marL="0" rtl="0" algn="ctr">
              <a:spcBef>
                <a:spcPts val="0"/>
              </a:spcBef>
              <a:spcAft>
                <a:spcPts val="0"/>
              </a:spcAft>
              <a:buNone/>
            </a:pPr>
            <a:r>
              <a:rPr lang="en">
                <a:latin typeface="Lato"/>
                <a:ea typeface="Lato"/>
                <a:cs typeface="Lato"/>
                <a:sym typeface="Lato"/>
              </a:rPr>
              <a:t>Rate the caption quality and identify any caption errors</a:t>
            </a:r>
            <a:endParaRPr>
              <a:latin typeface="Lato"/>
              <a:ea typeface="Lato"/>
              <a:cs typeface="Lato"/>
              <a:sym typeface="Lato"/>
            </a:endParaRPr>
          </a:p>
        </p:txBody>
      </p:sp>
      <p:sp>
        <p:nvSpPr>
          <p:cNvPr id="166" name="Google Shape;166;p17"/>
          <p:cNvSpPr txBox="1"/>
          <p:nvPr/>
        </p:nvSpPr>
        <p:spPr>
          <a:xfrm>
            <a:off x="4861088" y="2408444"/>
            <a:ext cx="1467900" cy="1407600"/>
          </a:xfrm>
          <a:prstGeom prst="rect">
            <a:avLst/>
          </a:prstGeom>
          <a:noFill/>
          <a:ln>
            <a:noFill/>
          </a:ln>
        </p:spPr>
        <p:txBody>
          <a:bodyPr anchorCtr="0" anchor="ctr" bIns="91425" lIns="91425" spcFirstLastPara="1" rIns="91425" wrap="square" tIns="91425">
            <a:normAutofit/>
          </a:bodyPr>
          <a:lstStyle/>
          <a:p>
            <a:pPr indent="0" lvl="0" marL="0" rtl="0" algn="ctr">
              <a:spcBef>
                <a:spcPts val="0"/>
              </a:spcBef>
              <a:spcAft>
                <a:spcPts val="0"/>
              </a:spcAft>
              <a:buNone/>
            </a:pPr>
            <a:r>
              <a:rPr lang="en">
                <a:latin typeface="Lato"/>
                <a:ea typeface="Lato"/>
                <a:cs typeface="Lato"/>
                <a:sym typeface="Lato"/>
              </a:rPr>
              <a:t>View the same clip with fully accurate captions</a:t>
            </a:r>
            <a:endParaRPr>
              <a:latin typeface="Lato"/>
              <a:ea typeface="Lato"/>
              <a:cs typeface="Lato"/>
              <a:sym typeface="Lato"/>
            </a:endParaRPr>
          </a:p>
        </p:txBody>
      </p:sp>
      <p:sp>
        <p:nvSpPr>
          <p:cNvPr id="167" name="Google Shape;167;p17"/>
          <p:cNvSpPr txBox="1"/>
          <p:nvPr/>
        </p:nvSpPr>
        <p:spPr>
          <a:xfrm>
            <a:off x="7115775" y="2262933"/>
            <a:ext cx="1467900" cy="1686900"/>
          </a:xfrm>
          <a:prstGeom prst="rect">
            <a:avLst/>
          </a:prstGeom>
          <a:noFill/>
          <a:ln>
            <a:noFill/>
          </a:ln>
        </p:spPr>
        <p:txBody>
          <a:bodyPr anchorCtr="0" anchor="ctr" bIns="91425" lIns="91425" spcFirstLastPara="1" rIns="91425" wrap="square" tIns="91425">
            <a:normAutofit/>
          </a:bodyPr>
          <a:lstStyle/>
          <a:p>
            <a:pPr indent="0" lvl="0" marL="0" rtl="0" algn="ctr">
              <a:spcBef>
                <a:spcPts val="0"/>
              </a:spcBef>
              <a:spcAft>
                <a:spcPts val="0"/>
              </a:spcAft>
              <a:buNone/>
            </a:pPr>
            <a:r>
              <a:rPr lang="en">
                <a:latin typeface="Lato"/>
                <a:ea typeface="Lato"/>
                <a:cs typeface="Lato"/>
                <a:sym typeface="Lato"/>
              </a:rPr>
              <a:t>Rate caption quality and the difference between the two captions</a:t>
            </a:r>
            <a:endParaRPr>
              <a:latin typeface="Lato"/>
              <a:ea typeface="Lato"/>
              <a:cs typeface="Lato"/>
              <a:sym typeface="Lato"/>
            </a:endParaRPr>
          </a:p>
        </p:txBody>
      </p:sp>
      <p:sp>
        <p:nvSpPr>
          <p:cNvPr id="168" name="Google Shape;168;p17"/>
          <p:cNvSpPr txBox="1"/>
          <p:nvPr/>
        </p:nvSpPr>
        <p:spPr>
          <a:xfrm>
            <a:off x="1012775" y="4377750"/>
            <a:ext cx="7378500" cy="453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50">
                <a:solidFill>
                  <a:schemeClr val="lt1"/>
                </a:solidFill>
                <a:latin typeface="Lato"/>
                <a:ea typeface="Lato"/>
                <a:cs typeface="Lato"/>
                <a:sym typeface="Lato"/>
              </a:rPr>
              <a:t>We calculated the correlation of participant ratings with WER and ACE.</a:t>
            </a:r>
            <a:endParaRPr sz="1750">
              <a:solidFill>
                <a:schemeClr val="lt1"/>
              </a:solidFill>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pic>
        <p:nvPicPr>
          <p:cNvPr id="173" name="Google Shape;173;p18"/>
          <p:cNvPicPr preferRelativeResize="0"/>
          <p:nvPr/>
        </p:nvPicPr>
        <p:blipFill>
          <a:blip r:embed="rId3">
            <a:alphaModFix/>
          </a:blip>
          <a:stretch>
            <a:fillRect/>
          </a:stretch>
        </p:blipFill>
        <p:spPr>
          <a:xfrm>
            <a:off x="1741750" y="2571750"/>
            <a:ext cx="7402251" cy="2571750"/>
          </a:xfrm>
          <a:prstGeom prst="rect">
            <a:avLst/>
          </a:prstGeom>
          <a:noFill/>
          <a:ln>
            <a:noFill/>
          </a:ln>
        </p:spPr>
      </p:pic>
      <p:pic>
        <p:nvPicPr>
          <p:cNvPr id="174" name="Google Shape;174;p18"/>
          <p:cNvPicPr preferRelativeResize="0"/>
          <p:nvPr/>
        </p:nvPicPr>
        <p:blipFill>
          <a:blip r:embed="rId4">
            <a:alphaModFix/>
          </a:blip>
          <a:stretch>
            <a:fillRect/>
          </a:stretch>
        </p:blipFill>
        <p:spPr>
          <a:xfrm>
            <a:off x="1741750" y="0"/>
            <a:ext cx="7402251" cy="2571751"/>
          </a:xfrm>
          <a:prstGeom prst="rect">
            <a:avLst/>
          </a:prstGeom>
          <a:noFill/>
          <a:ln>
            <a:noFill/>
          </a:ln>
        </p:spPr>
      </p:pic>
      <p:sp>
        <p:nvSpPr>
          <p:cNvPr id="175" name="Google Shape;175;p18"/>
          <p:cNvSpPr txBox="1"/>
          <p:nvPr/>
        </p:nvSpPr>
        <p:spPr>
          <a:xfrm>
            <a:off x="-148150" y="1501950"/>
            <a:ext cx="26631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lt1"/>
                </a:solidFill>
                <a:latin typeface="Lato"/>
                <a:ea typeface="Lato"/>
                <a:cs typeface="Lato"/>
                <a:sym typeface="Lato"/>
              </a:rPr>
              <a:t>ERROR</a:t>
            </a:r>
            <a:endParaRPr>
              <a:solidFill>
                <a:schemeClr val="lt1"/>
              </a:solidFill>
              <a:latin typeface="Lato"/>
              <a:ea typeface="Lato"/>
              <a:cs typeface="Lato"/>
              <a:sym typeface="Lato"/>
            </a:endParaRPr>
          </a:p>
        </p:txBody>
      </p:sp>
      <p:sp>
        <p:nvSpPr>
          <p:cNvPr id="176" name="Google Shape;176;p18"/>
          <p:cNvSpPr txBox="1"/>
          <p:nvPr/>
        </p:nvSpPr>
        <p:spPr>
          <a:xfrm>
            <a:off x="-460600" y="3581200"/>
            <a:ext cx="32880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lt1"/>
                </a:solidFill>
                <a:latin typeface="Lato"/>
                <a:ea typeface="Lato"/>
                <a:cs typeface="Lato"/>
                <a:sym typeface="Lato"/>
              </a:rPr>
              <a:t>ACCURATE</a:t>
            </a:r>
            <a:endParaRPr>
              <a:solidFill>
                <a:schemeClr val="lt1"/>
              </a:solidFill>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1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Demographic Analysis</a:t>
            </a:r>
            <a:endParaRPr/>
          </a:p>
        </p:txBody>
      </p:sp>
      <p:sp>
        <p:nvSpPr>
          <p:cNvPr id="182" name="Google Shape;182;p19"/>
          <p:cNvSpPr txBox="1"/>
          <p:nvPr/>
        </p:nvSpPr>
        <p:spPr>
          <a:xfrm>
            <a:off x="430575" y="2245500"/>
            <a:ext cx="4678800" cy="14013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0"/>
              </a:spcBef>
              <a:spcAft>
                <a:spcPts val="0"/>
              </a:spcAft>
              <a:buNone/>
            </a:pPr>
            <a:r>
              <a:rPr lang="en" sz="1700">
                <a:solidFill>
                  <a:schemeClr val="lt1"/>
                </a:solidFill>
                <a:latin typeface="Lato"/>
                <a:ea typeface="Lato"/>
                <a:cs typeface="Lato"/>
                <a:sym typeface="Lato"/>
              </a:rPr>
              <a:t>Hearing Identification</a:t>
            </a:r>
            <a:endParaRPr sz="1700">
              <a:solidFill>
                <a:schemeClr val="lt1"/>
              </a:solidFill>
              <a:latin typeface="Lato"/>
              <a:ea typeface="Lato"/>
              <a:cs typeface="Lato"/>
              <a:sym typeface="Lato"/>
            </a:endParaRPr>
          </a:p>
          <a:p>
            <a:pPr indent="-311150" lvl="1" marL="914400" rtl="0" algn="l">
              <a:lnSpc>
                <a:spcPct val="115000"/>
              </a:lnSpc>
              <a:spcBef>
                <a:spcPts val="1200"/>
              </a:spcBef>
              <a:spcAft>
                <a:spcPts val="0"/>
              </a:spcAft>
              <a:buClr>
                <a:schemeClr val="lt1"/>
              </a:buClr>
              <a:buSzPts val="1300"/>
              <a:buFont typeface="Lato"/>
              <a:buAutoNum type="alphaLcPeriod"/>
            </a:pPr>
            <a:r>
              <a:rPr lang="en" sz="1500">
                <a:solidFill>
                  <a:schemeClr val="lt1"/>
                </a:solidFill>
                <a:latin typeface="Lato"/>
                <a:ea typeface="Lato"/>
                <a:cs typeface="Lato"/>
                <a:sym typeface="Lato"/>
              </a:rPr>
              <a:t>6 Deaf Participants</a:t>
            </a:r>
            <a:endParaRPr sz="1500">
              <a:solidFill>
                <a:schemeClr val="lt1"/>
              </a:solidFill>
              <a:latin typeface="Lato"/>
              <a:ea typeface="Lato"/>
              <a:cs typeface="Lato"/>
              <a:sym typeface="Lato"/>
            </a:endParaRPr>
          </a:p>
          <a:p>
            <a:pPr indent="-311150" lvl="1" marL="914400" rtl="0" algn="l">
              <a:lnSpc>
                <a:spcPct val="115000"/>
              </a:lnSpc>
              <a:spcBef>
                <a:spcPts val="0"/>
              </a:spcBef>
              <a:spcAft>
                <a:spcPts val="0"/>
              </a:spcAft>
              <a:buClr>
                <a:schemeClr val="lt1"/>
              </a:buClr>
              <a:buSzPts val="1300"/>
              <a:buFont typeface="Lato"/>
              <a:buAutoNum type="alphaLcPeriod"/>
            </a:pPr>
            <a:r>
              <a:rPr lang="en" sz="1500">
                <a:solidFill>
                  <a:schemeClr val="lt1"/>
                </a:solidFill>
                <a:latin typeface="Lato"/>
                <a:ea typeface="Lato"/>
                <a:cs typeface="Lato"/>
                <a:sym typeface="Lato"/>
              </a:rPr>
              <a:t>6 Hearing Participants</a:t>
            </a:r>
            <a:endParaRPr sz="1500">
              <a:solidFill>
                <a:schemeClr val="lt1"/>
              </a:solidFill>
              <a:latin typeface="Lato"/>
              <a:ea typeface="Lato"/>
              <a:cs typeface="Lato"/>
              <a:sym typeface="Lato"/>
            </a:endParaRPr>
          </a:p>
          <a:p>
            <a:pPr indent="-323850" lvl="1" marL="914400" rtl="0" algn="l">
              <a:lnSpc>
                <a:spcPct val="115000"/>
              </a:lnSpc>
              <a:spcBef>
                <a:spcPts val="0"/>
              </a:spcBef>
              <a:spcAft>
                <a:spcPts val="0"/>
              </a:spcAft>
              <a:buClr>
                <a:schemeClr val="lt1"/>
              </a:buClr>
              <a:buSzPts val="1500"/>
              <a:buFont typeface="Lato"/>
              <a:buAutoNum type="alphaLcPeriod"/>
            </a:pPr>
            <a:r>
              <a:rPr lang="en" sz="1500">
                <a:solidFill>
                  <a:schemeClr val="lt1"/>
                </a:solidFill>
                <a:latin typeface="Lato"/>
                <a:ea typeface="Lato"/>
                <a:cs typeface="Lato"/>
                <a:sym typeface="Lato"/>
              </a:rPr>
              <a:t>3 Hard of Hearing Participants</a:t>
            </a:r>
            <a:endParaRPr sz="1500">
              <a:solidFill>
                <a:schemeClr val="lt1"/>
              </a:solidFill>
              <a:latin typeface="Lato"/>
              <a:ea typeface="Lato"/>
              <a:cs typeface="Lato"/>
              <a:sym typeface="Lato"/>
            </a:endParaRPr>
          </a:p>
        </p:txBody>
      </p:sp>
      <p:sp>
        <p:nvSpPr>
          <p:cNvPr id="183" name="Google Shape;183;p19"/>
          <p:cNvSpPr txBox="1"/>
          <p:nvPr/>
        </p:nvSpPr>
        <p:spPr>
          <a:xfrm>
            <a:off x="4572000" y="2245500"/>
            <a:ext cx="3868800" cy="14013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0"/>
              </a:spcBef>
              <a:spcAft>
                <a:spcPts val="0"/>
              </a:spcAft>
              <a:buNone/>
            </a:pPr>
            <a:r>
              <a:rPr lang="en" sz="1700">
                <a:solidFill>
                  <a:schemeClr val="lt1"/>
                </a:solidFill>
                <a:latin typeface="Lato"/>
                <a:ea typeface="Lato"/>
                <a:cs typeface="Lato"/>
                <a:sym typeface="Lato"/>
              </a:rPr>
              <a:t>Language Preference</a:t>
            </a:r>
            <a:endParaRPr sz="1700">
              <a:solidFill>
                <a:schemeClr val="lt1"/>
              </a:solidFill>
              <a:latin typeface="Lato"/>
              <a:ea typeface="Lato"/>
              <a:cs typeface="Lato"/>
              <a:sym typeface="Lato"/>
            </a:endParaRPr>
          </a:p>
          <a:p>
            <a:pPr indent="-323850" lvl="1" marL="914400" rtl="0" algn="l">
              <a:lnSpc>
                <a:spcPct val="115000"/>
              </a:lnSpc>
              <a:spcBef>
                <a:spcPts val="1200"/>
              </a:spcBef>
              <a:spcAft>
                <a:spcPts val="0"/>
              </a:spcAft>
              <a:buClr>
                <a:schemeClr val="lt1"/>
              </a:buClr>
              <a:buSzPts val="1500"/>
              <a:buFont typeface="Lato"/>
              <a:buAutoNum type="alphaLcPeriod"/>
            </a:pPr>
            <a:r>
              <a:rPr lang="en" sz="1500">
                <a:solidFill>
                  <a:schemeClr val="lt1"/>
                </a:solidFill>
                <a:latin typeface="Lato"/>
                <a:ea typeface="Lato"/>
                <a:cs typeface="Lato"/>
                <a:sym typeface="Lato"/>
              </a:rPr>
              <a:t>66.6% use spoken English most frequently</a:t>
            </a:r>
            <a:endParaRPr sz="1500">
              <a:solidFill>
                <a:schemeClr val="lt1"/>
              </a:solidFill>
              <a:latin typeface="Lato"/>
              <a:ea typeface="Lato"/>
              <a:cs typeface="Lato"/>
              <a:sym typeface="Lato"/>
            </a:endParaRPr>
          </a:p>
          <a:p>
            <a:pPr indent="-323850" lvl="1" marL="914400" rtl="0" algn="l">
              <a:lnSpc>
                <a:spcPct val="115000"/>
              </a:lnSpc>
              <a:spcBef>
                <a:spcPts val="0"/>
              </a:spcBef>
              <a:spcAft>
                <a:spcPts val="0"/>
              </a:spcAft>
              <a:buClr>
                <a:schemeClr val="lt1"/>
              </a:buClr>
              <a:buSzPts val="1500"/>
              <a:buFont typeface="Lato"/>
              <a:buAutoNum type="alphaLcPeriod"/>
            </a:pPr>
            <a:r>
              <a:rPr lang="en" sz="1500">
                <a:solidFill>
                  <a:schemeClr val="lt1"/>
                </a:solidFill>
                <a:latin typeface="Lato"/>
                <a:ea typeface="Lato"/>
                <a:cs typeface="Lato"/>
                <a:sym typeface="Lato"/>
              </a:rPr>
              <a:t>33.3% use ASL most frequently</a:t>
            </a:r>
            <a:endParaRPr sz="1500">
              <a:solidFill>
                <a:schemeClr val="lt1"/>
              </a:solidFill>
              <a:latin typeface="Lato"/>
              <a:ea typeface="Lato"/>
              <a:cs typeface="Lato"/>
              <a:sym typeface="Lato"/>
            </a:endParaRPr>
          </a:p>
        </p:txBody>
      </p:sp>
      <p:sp>
        <p:nvSpPr>
          <p:cNvPr id="184" name="Google Shape;184;p19"/>
          <p:cNvSpPr txBox="1"/>
          <p:nvPr/>
        </p:nvSpPr>
        <p:spPr>
          <a:xfrm>
            <a:off x="1297500" y="1307850"/>
            <a:ext cx="60654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lt1"/>
                </a:solidFill>
                <a:latin typeface="Lato"/>
                <a:ea typeface="Lato"/>
                <a:cs typeface="Lato"/>
                <a:sym typeface="Lato"/>
              </a:rPr>
              <a:t>We had 15 participants in total. Of the 15...</a:t>
            </a:r>
            <a:endParaRPr sz="1600">
              <a:solidFill>
                <a:schemeClr val="lt1"/>
              </a:solidFill>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0"/>
          <p:cNvSpPr txBox="1"/>
          <p:nvPr/>
        </p:nvSpPr>
        <p:spPr>
          <a:xfrm>
            <a:off x="1390650" y="3305650"/>
            <a:ext cx="6362700" cy="1674600"/>
          </a:xfrm>
          <a:prstGeom prst="rect">
            <a:avLst/>
          </a:prstGeom>
          <a:noFill/>
          <a:ln>
            <a:noFill/>
          </a:ln>
        </p:spPr>
        <p:txBody>
          <a:bodyPr anchorCtr="0" anchor="t" bIns="91425" lIns="91425" spcFirstLastPara="1" rIns="91425" wrap="square" tIns="91425">
            <a:spAutoFit/>
          </a:bodyPr>
          <a:lstStyle/>
          <a:p>
            <a:pPr indent="0" lvl="0" marL="0" marR="457200" rtl="0" algn="l">
              <a:lnSpc>
                <a:spcPct val="115000"/>
              </a:lnSpc>
              <a:spcBef>
                <a:spcPts val="0"/>
              </a:spcBef>
              <a:spcAft>
                <a:spcPts val="0"/>
              </a:spcAft>
              <a:buNone/>
            </a:pPr>
            <a:r>
              <a:rPr lang="en" sz="1500">
                <a:solidFill>
                  <a:schemeClr val="lt1"/>
                </a:solidFill>
                <a:latin typeface="Lato"/>
                <a:ea typeface="Lato"/>
                <a:cs typeface="Lato"/>
                <a:sym typeface="Lato"/>
              </a:rPr>
              <a:t>The table shows</a:t>
            </a:r>
            <a:r>
              <a:rPr lang="en" sz="1500">
                <a:solidFill>
                  <a:schemeClr val="lt1"/>
                </a:solidFill>
                <a:latin typeface="Lato"/>
                <a:ea typeface="Lato"/>
                <a:cs typeface="Lato"/>
                <a:sym typeface="Lato"/>
              </a:rPr>
              <a:t> the metrics data from ACE and WER for each stimuli clip, where higher percentages indicate higher accuracy.</a:t>
            </a:r>
            <a:endParaRPr sz="1500">
              <a:solidFill>
                <a:schemeClr val="lt1"/>
              </a:solidFill>
              <a:latin typeface="Lato"/>
              <a:ea typeface="Lato"/>
              <a:cs typeface="Lato"/>
              <a:sym typeface="Lato"/>
            </a:endParaRPr>
          </a:p>
          <a:p>
            <a:pPr indent="-317500" lvl="0" marL="457200" rtl="0" algn="l">
              <a:lnSpc>
                <a:spcPct val="115000"/>
              </a:lnSpc>
              <a:spcBef>
                <a:spcPts val="0"/>
              </a:spcBef>
              <a:spcAft>
                <a:spcPts val="0"/>
              </a:spcAft>
              <a:buClr>
                <a:schemeClr val="lt1"/>
              </a:buClr>
              <a:buSzPts val="1400"/>
              <a:buFont typeface="Lato"/>
              <a:buChar char="●"/>
            </a:pPr>
            <a:r>
              <a:rPr lang="en">
                <a:solidFill>
                  <a:schemeClr val="lt1"/>
                </a:solidFill>
                <a:latin typeface="Lato"/>
                <a:ea typeface="Lato"/>
                <a:cs typeface="Lato"/>
                <a:sym typeface="Lato"/>
              </a:rPr>
              <a:t>WER has greater accuracy scores across all clips</a:t>
            </a:r>
            <a:endParaRPr>
              <a:solidFill>
                <a:schemeClr val="lt1"/>
              </a:solidFill>
              <a:latin typeface="Lato"/>
              <a:ea typeface="Lato"/>
              <a:cs typeface="Lato"/>
              <a:sym typeface="Lato"/>
            </a:endParaRPr>
          </a:p>
          <a:p>
            <a:pPr indent="-317500" lvl="0" marL="457200" rtl="0" algn="l">
              <a:lnSpc>
                <a:spcPct val="115000"/>
              </a:lnSpc>
              <a:spcBef>
                <a:spcPts val="0"/>
              </a:spcBef>
              <a:spcAft>
                <a:spcPts val="0"/>
              </a:spcAft>
              <a:buClr>
                <a:schemeClr val="lt1"/>
              </a:buClr>
              <a:buSzPts val="1400"/>
              <a:buFont typeface="Lato"/>
              <a:buChar char="●"/>
            </a:pPr>
            <a:r>
              <a:rPr lang="en">
                <a:solidFill>
                  <a:schemeClr val="lt1"/>
                </a:solidFill>
                <a:latin typeface="Lato"/>
                <a:ea typeface="Lato"/>
                <a:cs typeface="Lato"/>
                <a:sym typeface="Lato"/>
              </a:rPr>
              <a:t>C</a:t>
            </a:r>
            <a:r>
              <a:rPr lang="en">
                <a:solidFill>
                  <a:schemeClr val="lt1"/>
                </a:solidFill>
                <a:latin typeface="Lato"/>
                <a:ea typeface="Lato"/>
                <a:cs typeface="Lato"/>
                <a:sym typeface="Lato"/>
              </a:rPr>
              <a:t>lip ten shows the greatest discrepancy between ACE and WER. </a:t>
            </a:r>
            <a:endParaRPr>
              <a:solidFill>
                <a:schemeClr val="lt1"/>
              </a:solidFill>
              <a:latin typeface="Lato"/>
              <a:ea typeface="Lato"/>
              <a:cs typeface="Lato"/>
              <a:sym typeface="Lato"/>
            </a:endParaRPr>
          </a:p>
          <a:p>
            <a:pPr indent="-317500" lvl="0" marL="457200" rtl="0" algn="l">
              <a:lnSpc>
                <a:spcPct val="115000"/>
              </a:lnSpc>
              <a:spcBef>
                <a:spcPts val="0"/>
              </a:spcBef>
              <a:spcAft>
                <a:spcPts val="0"/>
              </a:spcAft>
              <a:buClr>
                <a:schemeClr val="lt1"/>
              </a:buClr>
              <a:buSzPts val="1400"/>
              <a:buFont typeface="Lato"/>
              <a:buChar char="●"/>
            </a:pPr>
            <a:r>
              <a:rPr lang="en">
                <a:solidFill>
                  <a:schemeClr val="lt1"/>
                </a:solidFill>
                <a:latin typeface="Lato"/>
                <a:ea typeface="Lato"/>
                <a:cs typeface="Lato"/>
                <a:sym typeface="Lato"/>
              </a:rPr>
              <a:t>Clip 5 also has a large discrepancy. </a:t>
            </a:r>
            <a:endParaRPr>
              <a:solidFill>
                <a:schemeClr val="lt1"/>
              </a:solidFill>
              <a:latin typeface="Lato"/>
              <a:ea typeface="Lato"/>
              <a:cs typeface="Lato"/>
              <a:sym typeface="Lato"/>
            </a:endParaRPr>
          </a:p>
          <a:p>
            <a:pPr indent="-317500" lvl="0" marL="457200" rtl="0" algn="l">
              <a:lnSpc>
                <a:spcPct val="115000"/>
              </a:lnSpc>
              <a:spcBef>
                <a:spcPts val="0"/>
              </a:spcBef>
              <a:spcAft>
                <a:spcPts val="0"/>
              </a:spcAft>
              <a:buClr>
                <a:schemeClr val="lt1"/>
              </a:buClr>
              <a:buSzPts val="1400"/>
              <a:buFont typeface="Lato"/>
              <a:buChar char="●"/>
            </a:pPr>
            <a:r>
              <a:rPr lang="en">
                <a:solidFill>
                  <a:schemeClr val="lt1"/>
                </a:solidFill>
                <a:latin typeface="Lato"/>
                <a:ea typeface="Lato"/>
                <a:cs typeface="Lato"/>
                <a:sym typeface="Lato"/>
              </a:rPr>
              <a:t>These discrepancies also appeared in user ratings of the clips</a:t>
            </a:r>
            <a:endParaRPr>
              <a:solidFill>
                <a:schemeClr val="lt1"/>
              </a:solidFill>
              <a:latin typeface="Lato"/>
              <a:ea typeface="Lato"/>
              <a:cs typeface="Lato"/>
              <a:sym typeface="Lato"/>
            </a:endParaRPr>
          </a:p>
        </p:txBody>
      </p:sp>
      <p:sp>
        <p:nvSpPr>
          <p:cNvPr id="190" name="Google Shape;190;p20"/>
          <p:cNvSpPr txBox="1"/>
          <p:nvPr>
            <p:ph type="title"/>
          </p:nvPr>
        </p:nvSpPr>
        <p:spPr>
          <a:xfrm>
            <a:off x="1278275" y="112875"/>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Caption Metrics Data</a:t>
            </a:r>
            <a:endParaRPr/>
          </a:p>
        </p:txBody>
      </p:sp>
      <p:pic>
        <p:nvPicPr>
          <p:cNvPr id="191" name="Google Shape;191;p20" title="Chart"/>
          <p:cNvPicPr preferRelativeResize="0"/>
          <p:nvPr/>
        </p:nvPicPr>
        <p:blipFill>
          <a:blip r:embed="rId3">
            <a:alphaModFix/>
          </a:blip>
          <a:stretch>
            <a:fillRect/>
          </a:stretch>
        </p:blipFill>
        <p:spPr>
          <a:xfrm>
            <a:off x="1802425" y="735875"/>
            <a:ext cx="5184550" cy="24851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21"/>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2511"/>
              <a:t>Participant</a:t>
            </a:r>
            <a:r>
              <a:rPr lang="en" sz="2511"/>
              <a:t> Study Data</a:t>
            </a:r>
            <a:endParaRPr sz="2511"/>
          </a:p>
          <a:p>
            <a:pPr indent="0" lvl="0" marL="0" rtl="0" algn="l">
              <a:spcBef>
                <a:spcPts val="0"/>
              </a:spcBef>
              <a:spcAft>
                <a:spcPts val="0"/>
              </a:spcAft>
              <a:buNone/>
            </a:pPr>
            <a:r>
              <a:t/>
            </a:r>
            <a:endParaRPr sz="1922">
              <a:latin typeface="Lato"/>
              <a:ea typeface="Lato"/>
              <a:cs typeface="Lato"/>
              <a:sym typeface="Lato"/>
            </a:endParaRPr>
          </a:p>
          <a:p>
            <a:pPr indent="0" lvl="0" marL="0" rtl="0" algn="l">
              <a:spcBef>
                <a:spcPts val="0"/>
              </a:spcBef>
              <a:spcAft>
                <a:spcPts val="0"/>
              </a:spcAft>
              <a:buNone/>
            </a:pPr>
            <a:r>
              <a:rPr lang="en" sz="1922">
                <a:latin typeface="Lato"/>
                <a:ea typeface="Lato"/>
                <a:cs typeface="Lato"/>
                <a:sym typeface="Lato"/>
              </a:rPr>
              <a:t>What data is accurate, credible, and useful?</a:t>
            </a:r>
            <a:endParaRPr sz="2622"/>
          </a:p>
        </p:txBody>
      </p:sp>
      <p:sp>
        <p:nvSpPr>
          <p:cNvPr id="197" name="Google Shape;197;p21"/>
          <p:cNvSpPr txBox="1"/>
          <p:nvPr>
            <p:ph idx="1" type="body"/>
          </p:nvPr>
        </p:nvSpPr>
        <p:spPr>
          <a:xfrm>
            <a:off x="1297500" y="1567550"/>
            <a:ext cx="7038900" cy="3257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sz="1700"/>
              <a:t>The following questions best encapsulated caption quality, so we chose them for analysis</a:t>
            </a:r>
            <a:endParaRPr sz="1700"/>
          </a:p>
          <a:p>
            <a:pPr indent="-336550" lvl="0" marL="457200" rtl="0" algn="l">
              <a:spcBef>
                <a:spcPts val="1000"/>
              </a:spcBef>
              <a:spcAft>
                <a:spcPts val="0"/>
              </a:spcAft>
              <a:buSzPts val="1700"/>
              <a:buChar char="●"/>
            </a:pPr>
            <a:r>
              <a:rPr lang="en" sz="1700"/>
              <a:t>Question 1: “Do you feel you were able to fully understand the content of the error clip?” (1-7)</a:t>
            </a:r>
            <a:endParaRPr sz="1700"/>
          </a:p>
          <a:p>
            <a:pPr indent="-336550" lvl="1" marL="914400" rtl="0" algn="l">
              <a:spcBef>
                <a:spcPts val="0"/>
              </a:spcBef>
              <a:spcAft>
                <a:spcPts val="0"/>
              </a:spcAft>
              <a:buSzPts val="1700"/>
              <a:buChar char="○"/>
            </a:pPr>
            <a:r>
              <a:rPr lang="en" sz="1700"/>
              <a:t>High numbers correspond to higher caption quality.</a:t>
            </a:r>
            <a:endParaRPr sz="1700"/>
          </a:p>
          <a:p>
            <a:pPr indent="-336550" lvl="0" marL="457200" rtl="0" algn="l">
              <a:spcBef>
                <a:spcPts val="1000"/>
              </a:spcBef>
              <a:spcAft>
                <a:spcPts val="0"/>
              </a:spcAft>
              <a:buSzPts val="1700"/>
              <a:buChar char="●"/>
            </a:pPr>
            <a:r>
              <a:rPr lang="en" sz="1700"/>
              <a:t>Question 2: “Comparing the original captions and accurate captions, how would you rate the differences between the two?” (1-7)</a:t>
            </a:r>
            <a:endParaRPr sz="1700"/>
          </a:p>
          <a:p>
            <a:pPr indent="-336550" lvl="1" marL="914400" rtl="0" algn="l">
              <a:spcBef>
                <a:spcPts val="1000"/>
              </a:spcBef>
              <a:spcAft>
                <a:spcPts val="0"/>
              </a:spcAft>
              <a:buSzPts val="1700"/>
              <a:buChar char="○"/>
            </a:pPr>
            <a:r>
              <a:rPr lang="en" sz="1700"/>
              <a:t>Low numbers correspond to lower caption quality.</a:t>
            </a:r>
            <a:endParaRPr sz="1700"/>
          </a:p>
          <a:p>
            <a:pPr indent="0" lvl="0" marL="0" rtl="0" algn="l">
              <a:spcBef>
                <a:spcPts val="1000"/>
              </a:spcBef>
              <a:spcAft>
                <a:spcPts val="1200"/>
              </a:spcAft>
              <a:buNone/>
            </a:pPr>
            <a:r>
              <a:t/>
            </a:r>
            <a:endParaRPr sz="1700"/>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